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Bold" panose="020B0604020202020204" charset="0"/>
      <p:regular r:id="rId20"/>
    </p:embeddedFont>
    <p:embeddedFont>
      <p:font typeface="Garet" panose="020B0604020202020204" charset="0"/>
      <p:regular r:id="rId21"/>
    </p:embeddedFont>
    <p:embeddedFont>
      <p:font typeface="Garet Bold" panose="020B0604020202020204" charset="0"/>
      <p:regular r:id="rId22"/>
    </p:embeddedFont>
    <p:embeddedFont>
      <p:font typeface="Garet Ultra-Bold" panose="020B0604020202020204" charset="0"/>
      <p:regular r:id="rId23"/>
    </p:embeddedFont>
    <p:embeddedFont>
      <p:font typeface="Inter Bold" panose="020B0604020202020204" charset="0"/>
      <p:regular r:id="rId24"/>
    </p:embeddedFont>
    <p:embeddedFont>
      <p:font typeface="Montserrat Semi-Bold" panose="020B0604020202020204" charset="0"/>
      <p:regular r:id="rId25"/>
    </p:embeddedFont>
    <p:embeddedFont>
      <p:font typeface="Open Sans" panose="020B0606030504020204" pitchFamily="34" charset="0"/>
      <p:regular r:id="rId26"/>
    </p:embeddedFont>
    <p:embeddedFont>
      <p:font typeface="Open Sans Bold" panose="020B0604020202020204" charset="0"/>
      <p:regular r:id="rId27"/>
    </p:embeddedFont>
    <p:embeddedFont>
      <p:font typeface="Open Sans Medium"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09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linkedin.com/in/suryavanshi-abhishek"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github.com/suryavanshi1448/12301448?utm_source=chatgpt.com" TargetMode="Externa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hyperlink" Target="https://www.linkedin.com/in/suryavanshi-abhishek" TargetMode="External"/><Relationship Id="rId5" Type="http://schemas.openxmlformats.org/officeDocument/2006/relationships/hyperlink" Target="https://github.com/suryavanshi1448/12301448?utm_source=chatgpt.com"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2379" r="-24406"/>
              </a:stretch>
            </a:blipFill>
          </p:spPr>
          <p:txBody>
            <a:bodyPr/>
            <a:lstStyle/>
            <a:p>
              <a:endParaRPr lang="en-IN"/>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IN"/>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IN"/>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IN"/>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IN"/>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5611404"/>
            <a:ext cx="4176257" cy="545802"/>
            <a:chOff x="0" y="0"/>
            <a:chExt cx="1099919" cy="143750"/>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0345E4"/>
            </a:solidFill>
          </p:spPr>
          <p:txBody>
            <a:bodyPr/>
            <a:lstStyle/>
            <a:p>
              <a:endParaRPr lang="en-IN"/>
            </a:p>
          </p:txBody>
        </p:sp>
        <p:sp>
          <p:nvSpPr>
            <p:cNvPr id="18" name="TextBox 18"/>
            <p:cNvSpPr txBox="1"/>
            <p:nvPr/>
          </p:nvSpPr>
          <p:spPr>
            <a:xfrm>
              <a:off x="0" y="-38100"/>
              <a:ext cx="1099919" cy="181850"/>
            </a:xfrm>
            <a:prstGeom prst="rect">
              <a:avLst/>
            </a:prstGeom>
          </p:spPr>
          <p:txBody>
            <a:bodyPr lIns="50800" tIns="50800" rIns="50800" bIns="50800" rtlCol="0" anchor="ctr"/>
            <a:lstStyle/>
            <a:p>
              <a:pPr algn="ctr">
                <a:lnSpc>
                  <a:spcPts val="3079"/>
                </a:lnSpc>
              </a:pPr>
              <a:r>
                <a:rPr lang="en-US" sz="2199" b="1">
                  <a:solidFill>
                    <a:srgbClr val="FFFFFF"/>
                  </a:solidFill>
                  <a:latin typeface="Garet Bold"/>
                  <a:ea typeface="Garet Bold"/>
                  <a:cs typeface="Garet Bold"/>
                  <a:sym typeface="Garet Bold"/>
                </a:rPr>
                <a:t>45-Day Training in Ai&amp;mL</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IN"/>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624423" y="7302986"/>
            <a:ext cx="488488" cy="488488"/>
          </a:xfrm>
          <a:custGeom>
            <a:avLst/>
            <a:gdLst/>
            <a:ahLst/>
            <a:cxnLst/>
            <a:rect l="l" t="t" r="r" b="b"/>
            <a:pathLst>
              <a:path w="488488" h="488488">
                <a:moveTo>
                  <a:pt x="0" y="0"/>
                </a:moveTo>
                <a:lnTo>
                  <a:pt x="488488" y="0"/>
                </a:lnTo>
                <a:lnTo>
                  <a:pt x="488488" y="488489"/>
                </a:lnTo>
                <a:lnTo>
                  <a:pt x="0" y="4884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23" name="Group 23"/>
          <p:cNvGrpSpPr/>
          <p:nvPr/>
        </p:nvGrpSpPr>
        <p:grpSpPr>
          <a:xfrm>
            <a:off x="8484493" y="9014056"/>
            <a:ext cx="2545888" cy="254588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624423" y="576774"/>
            <a:ext cx="645716" cy="903851"/>
          </a:xfrm>
          <a:custGeom>
            <a:avLst/>
            <a:gdLst/>
            <a:ahLst/>
            <a:cxnLst/>
            <a:rect l="l" t="t" r="r" b="b"/>
            <a:pathLst>
              <a:path w="645716" h="903851">
                <a:moveTo>
                  <a:pt x="0" y="0"/>
                </a:moveTo>
                <a:lnTo>
                  <a:pt x="645716" y="0"/>
                </a:lnTo>
                <a:lnTo>
                  <a:pt x="645716" y="903852"/>
                </a:lnTo>
                <a:lnTo>
                  <a:pt x="0" y="903852"/>
                </a:lnTo>
                <a:lnTo>
                  <a:pt x="0" y="0"/>
                </a:lnTo>
                <a:close/>
              </a:path>
            </a:pathLst>
          </a:custGeom>
          <a:blipFill>
            <a:blip r:embed="rId5"/>
            <a:stretch>
              <a:fillRect/>
            </a:stretch>
          </a:blipFill>
        </p:spPr>
        <p:txBody>
          <a:bodyPr/>
          <a:lstStyle/>
          <a:p>
            <a:endParaRPr lang="en-IN"/>
          </a:p>
        </p:txBody>
      </p:sp>
      <p:sp>
        <p:nvSpPr>
          <p:cNvPr id="27" name="TextBox 27"/>
          <p:cNvSpPr txBox="1"/>
          <p:nvPr/>
        </p:nvSpPr>
        <p:spPr>
          <a:xfrm>
            <a:off x="2356760" y="810250"/>
            <a:ext cx="5039409" cy="389275"/>
          </a:xfrm>
          <a:prstGeom prst="rect">
            <a:avLst/>
          </a:prstGeom>
        </p:spPr>
        <p:txBody>
          <a:bodyPr lIns="0" tIns="0" rIns="0" bIns="0" rtlCol="0" anchor="t">
            <a:spAutoFit/>
          </a:bodyPr>
          <a:lstStyle/>
          <a:p>
            <a:pPr algn="l">
              <a:lnSpc>
                <a:spcPts val="3220"/>
              </a:lnSpc>
            </a:pPr>
            <a:r>
              <a:rPr lang="en-US" sz="2300" b="1">
                <a:solidFill>
                  <a:srgbClr val="000000"/>
                </a:solidFill>
                <a:latin typeface="Garet Bold"/>
                <a:ea typeface="Garet Bold"/>
                <a:cs typeface="Garet Bold"/>
                <a:sym typeface="Garet Bold"/>
              </a:rPr>
              <a:t>DAV University, Jalandhar</a:t>
            </a:r>
          </a:p>
        </p:txBody>
      </p:sp>
      <p:sp>
        <p:nvSpPr>
          <p:cNvPr id="28" name="TextBox 28"/>
          <p:cNvSpPr txBox="1"/>
          <p:nvPr/>
        </p:nvSpPr>
        <p:spPr>
          <a:xfrm>
            <a:off x="2233415" y="7328781"/>
            <a:ext cx="5102540" cy="38927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as3259176@gmail.com</a:t>
            </a:r>
          </a:p>
        </p:txBody>
      </p:sp>
      <p:sp>
        <p:nvSpPr>
          <p:cNvPr id="29" name="TextBox 29"/>
          <p:cNvSpPr txBox="1"/>
          <p:nvPr/>
        </p:nvSpPr>
        <p:spPr>
          <a:xfrm>
            <a:off x="2233415" y="7824640"/>
            <a:ext cx="7887617" cy="2389626"/>
          </a:xfrm>
          <a:prstGeom prst="rect">
            <a:avLst/>
          </a:prstGeom>
        </p:spPr>
        <p:txBody>
          <a:bodyPr lIns="0" tIns="0" rIns="0" bIns="0" rtlCol="0" anchor="t">
            <a:spAutoFit/>
          </a:bodyPr>
          <a:lstStyle/>
          <a:p>
            <a:pPr algn="l">
              <a:lnSpc>
                <a:spcPts val="3220"/>
              </a:lnSpc>
            </a:pPr>
            <a:r>
              <a:rPr lang="en-US" sz="2300" b="1">
                <a:solidFill>
                  <a:srgbClr val="000000"/>
                </a:solidFill>
                <a:latin typeface="Garet Bold"/>
                <a:ea typeface="Garet Bold"/>
                <a:cs typeface="Garet Bold"/>
                <a:sym typeface="Garet Bold"/>
              </a:rPr>
              <a:t>Abhishek Suryavanshi </a:t>
            </a:r>
          </a:p>
          <a:p>
            <a:pPr algn="l">
              <a:lnSpc>
                <a:spcPts val="3220"/>
              </a:lnSpc>
            </a:pPr>
            <a:r>
              <a:rPr lang="en-US" sz="2300" b="1">
                <a:solidFill>
                  <a:srgbClr val="000000"/>
                </a:solidFill>
                <a:latin typeface="Garet Bold"/>
                <a:ea typeface="Garet Bold"/>
                <a:cs typeface="Garet Bold"/>
                <a:sym typeface="Garet Bold"/>
              </a:rPr>
              <a:t>[12301448] [C04A] [02-12-2025]</a:t>
            </a:r>
          </a:p>
          <a:p>
            <a:pPr algn="l">
              <a:lnSpc>
                <a:spcPts val="3220"/>
              </a:lnSpc>
            </a:pPr>
            <a:r>
              <a:rPr lang="en-US" sz="2300" b="1">
                <a:solidFill>
                  <a:srgbClr val="000000"/>
                </a:solidFill>
                <a:latin typeface="Garet Bold"/>
                <a:ea typeface="Garet Bold"/>
                <a:cs typeface="Garet Bold"/>
                <a:sym typeface="Garet Bold"/>
              </a:rPr>
              <a:t>Submitted to : Dr.Ridhi Kapoor</a:t>
            </a:r>
          </a:p>
          <a:p>
            <a:pPr algn="l">
              <a:lnSpc>
                <a:spcPts val="3220"/>
              </a:lnSpc>
            </a:pPr>
            <a:r>
              <a:rPr lang="en-US" sz="2300" b="1">
                <a:solidFill>
                  <a:srgbClr val="000000"/>
                </a:solidFill>
                <a:latin typeface="Garet Bold"/>
                <a:ea typeface="Garet Bold"/>
                <a:cs typeface="Garet Bold"/>
                <a:sym typeface="Garet Bold"/>
              </a:rPr>
              <a:t>GitHub: </a:t>
            </a:r>
            <a:r>
              <a:rPr lang="en-US" sz="2300" b="1" u="sng">
                <a:solidFill>
                  <a:srgbClr val="000000"/>
                </a:solidFill>
                <a:latin typeface="Garet Bold"/>
                <a:ea typeface="Garet Bold"/>
                <a:cs typeface="Garet Bold"/>
                <a:sym typeface="Garet Bold"/>
                <a:hlinkClick r:id="rId6" tooltip="https://github.com/suryavanshi1448/12301448?utm_source=chatgpt.com"/>
              </a:rPr>
              <a:t>github.com/suryavanshi1448/12301448</a:t>
            </a:r>
          </a:p>
          <a:p>
            <a:pPr algn="l">
              <a:lnSpc>
                <a:spcPts val="3220"/>
              </a:lnSpc>
            </a:pPr>
            <a:r>
              <a:rPr lang="en-US" sz="2300" b="1">
                <a:solidFill>
                  <a:srgbClr val="000000"/>
                </a:solidFill>
                <a:latin typeface="Garet Bold"/>
                <a:ea typeface="Garet Bold"/>
                <a:cs typeface="Garet Bold"/>
                <a:sym typeface="Garet Bold"/>
              </a:rPr>
              <a:t>LinkedIn: </a:t>
            </a:r>
            <a:r>
              <a:rPr lang="en-US" sz="2300" b="1" u="sng">
                <a:solidFill>
                  <a:srgbClr val="000000"/>
                </a:solidFill>
                <a:latin typeface="Garet Bold"/>
                <a:ea typeface="Garet Bold"/>
                <a:cs typeface="Garet Bold"/>
                <a:sym typeface="Garet Bold"/>
                <a:hlinkClick r:id="rId7" tooltip="https://www.linkedin.com/in/suryavanshi-abhishek"/>
              </a:rPr>
              <a:t>linkedin.com/in/suryavanshi-abhishek</a:t>
            </a:r>
          </a:p>
          <a:p>
            <a:pPr algn="l">
              <a:lnSpc>
                <a:spcPts val="3220"/>
              </a:lnSpc>
            </a:pPr>
            <a:endParaRPr lang="en-US" sz="2300" b="1" u="sng">
              <a:solidFill>
                <a:srgbClr val="000000"/>
              </a:solidFill>
              <a:latin typeface="Garet Bold"/>
              <a:ea typeface="Garet Bold"/>
              <a:cs typeface="Garet Bold"/>
              <a:sym typeface="Garet Bold"/>
              <a:hlinkClick r:id="rId7" tooltip="https://www.linkedin.com/in/suryavanshi-abhishek"/>
            </a:endParaRPr>
          </a:p>
        </p:txBody>
      </p:sp>
      <p:sp>
        <p:nvSpPr>
          <p:cNvPr id="30" name="TextBox 30"/>
          <p:cNvSpPr txBox="1"/>
          <p:nvPr/>
        </p:nvSpPr>
        <p:spPr>
          <a:xfrm>
            <a:off x="1624423" y="2434114"/>
            <a:ext cx="9787754" cy="2646840"/>
          </a:xfrm>
          <a:prstGeom prst="rect">
            <a:avLst/>
          </a:prstGeom>
        </p:spPr>
        <p:txBody>
          <a:bodyPr lIns="0" tIns="0" rIns="0" bIns="0" rtlCol="0" anchor="t">
            <a:spAutoFit/>
          </a:bodyPr>
          <a:lstStyle/>
          <a:p>
            <a:pPr algn="l">
              <a:lnSpc>
                <a:spcPts val="6940"/>
              </a:lnSpc>
            </a:pPr>
            <a:r>
              <a:rPr lang="en-US" sz="6035" b="1">
                <a:solidFill>
                  <a:srgbClr val="000000"/>
                </a:solidFill>
                <a:latin typeface="Garet Bold"/>
                <a:ea typeface="Garet Bold"/>
                <a:cs typeface="Garet Bold"/>
                <a:sym typeface="Garet Bold"/>
              </a:rPr>
              <a:t>CAR PRICE PREDICTION USING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6534650" cy="10287000"/>
            <a:chOff x="0" y="0"/>
            <a:chExt cx="1721060" cy="2709333"/>
          </a:xfrm>
        </p:grpSpPr>
        <p:sp>
          <p:nvSpPr>
            <p:cNvPr id="6" name="Freeform 6"/>
            <p:cNvSpPr/>
            <p:nvPr/>
          </p:nvSpPr>
          <p:spPr>
            <a:xfrm>
              <a:off x="0" y="0"/>
              <a:ext cx="1721060" cy="2709333"/>
            </a:xfrm>
            <a:custGeom>
              <a:avLst/>
              <a:gdLst/>
              <a:ahLst/>
              <a:cxnLst/>
              <a:rect l="l" t="t" r="r" b="b"/>
              <a:pathLst>
                <a:path w="1721060" h="2709333">
                  <a:moveTo>
                    <a:pt x="0" y="0"/>
                  </a:moveTo>
                  <a:lnTo>
                    <a:pt x="1721060" y="0"/>
                  </a:lnTo>
                  <a:lnTo>
                    <a:pt x="1721060" y="2709333"/>
                  </a:lnTo>
                  <a:lnTo>
                    <a:pt x="0" y="2709333"/>
                  </a:lnTo>
                  <a:close/>
                </a:path>
              </a:pathLst>
            </a:custGeom>
            <a:solidFill>
              <a:srgbClr val="0345E4"/>
            </a:solidFill>
          </p:spPr>
          <p:txBody>
            <a:bodyPr/>
            <a:lstStyle/>
            <a:p>
              <a:endParaRPr lang="en-IN"/>
            </a:p>
          </p:txBody>
        </p:sp>
        <p:sp>
          <p:nvSpPr>
            <p:cNvPr id="7" name="TextBox 7"/>
            <p:cNvSpPr txBox="1"/>
            <p:nvPr/>
          </p:nvSpPr>
          <p:spPr>
            <a:xfrm>
              <a:off x="0" y="-38100"/>
              <a:ext cx="1721060" cy="2747433"/>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914047" y="2378778"/>
            <a:ext cx="1310100" cy="0"/>
          </a:xfrm>
          <a:prstGeom prst="line">
            <a:avLst/>
          </a:prstGeom>
          <a:ln w="95250" cap="flat">
            <a:solidFill>
              <a:srgbClr val="FFFFFF"/>
            </a:solidFill>
            <a:prstDash val="solid"/>
            <a:headEnd type="none" w="sm" len="sm"/>
            <a:tailEnd type="none" w="sm" len="sm"/>
          </a:ln>
        </p:spPr>
        <p:txBody>
          <a:bodyPr/>
          <a:lstStyle/>
          <a:p>
            <a:endParaRPr lang="en-IN"/>
          </a:p>
        </p:txBody>
      </p:sp>
      <p:sp>
        <p:nvSpPr>
          <p:cNvPr id="9" name="TextBox 9"/>
          <p:cNvSpPr txBox="1"/>
          <p:nvPr/>
        </p:nvSpPr>
        <p:spPr>
          <a:xfrm>
            <a:off x="914047" y="620955"/>
            <a:ext cx="6956037" cy="1287226"/>
          </a:xfrm>
          <a:prstGeom prst="rect">
            <a:avLst/>
          </a:prstGeom>
        </p:spPr>
        <p:txBody>
          <a:bodyPr lIns="0" tIns="0" rIns="0" bIns="0" rtlCol="0" anchor="t">
            <a:spAutoFit/>
          </a:bodyPr>
          <a:lstStyle/>
          <a:p>
            <a:pPr algn="l">
              <a:lnSpc>
                <a:spcPts val="5180"/>
              </a:lnSpc>
            </a:pPr>
            <a:r>
              <a:rPr lang="en-US" sz="3700" b="1" spc="74">
                <a:solidFill>
                  <a:srgbClr val="FFFFFF"/>
                </a:solidFill>
                <a:latin typeface="Garet Bold"/>
                <a:ea typeface="Garet Bold"/>
                <a:cs typeface="Garet Bold"/>
                <a:sym typeface="Garet Bold"/>
              </a:rPr>
              <a:t>STANDARDIZATION/ SCALING</a:t>
            </a:r>
          </a:p>
        </p:txBody>
      </p:sp>
      <p:sp>
        <p:nvSpPr>
          <p:cNvPr id="10" name="TextBox 10"/>
          <p:cNvSpPr txBox="1"/>
          <p:nvPr/>
        </p:nvSpPr>
        <p:spPr>
          <a:xfrm>
            <a:off x="916626" y="2983128"/>
            <a:ext cx="4568944" cy="5803416"/>
          </a:xfrm>
          <a:prstGeom prst="rect">
            <a:avLst/>
          </a:prstGeom>
        </p:spPr>
        <p:txBody>
          <a:bodyPr lIns="0" tIns="0" rIns="0" bIns="0" rtlCol="0" anchor="t">
            <a:spAutoFit/>
          </a:bodyPr>
          <a:lstStyle/>
          <a:p>
            <a:pPr algn="just">
              <a:lnSpc>
                <a:spcPts val="3874"/>
              </a:lnSpc>
            </a:pPr>
            <a:r>
              <a:rPr lang="en-US" sz="2499">
                <a:solidFill>
                  <a:srgbClr val="FFFFFF"/>
                </a:solidFill>
                <a:latin typeface="Open Sans"/>
                <a:ea typeface="Open Sans"/>
                <a:cs typeface="Open Sans"/>
                <a:sym typeface="Open Sans"/>
              </a:rPr>
              <a:t>In machine learning, standardization ensures that all numerical features are brought to a similar scale, preventing any single feature from dominating the model due to larger values.</a:t>
            </a:r>
          </a:p>
          <a:p>
            <a:pPr marL="0" lvl="0" indent="0" algn="just">
              <a:lnSpc>
                <a:spcPts val="3874"/>
              </a:lnSpc>
            </a:pPr>
            <a:r>
              <a:rPr lang="en-US" sz="2499">
                <a:solidFill>
                  <a:srgbClr val="FFFFFF"/>
                </a:solidFill>
                <a:latin typeface="Open Sans"/>
                <a:ea typeface="Open Sans"/>
                <a:cs typeface="Open Sans"/>
                <a:sym typeface="Open Sans"/>
              </a:rPr>
              <a:t> This improves model stability, speeds up training, and leads to more accurate and consistent predictions across datasets.</a:t>
            </a:r>
          </a:p>
        </p:txBody>
      </p:sp>
      <p:pic>
        <p:nvPicPr>
          <p:cNvPr id="11" name="Picture 11"/>
          <p:cNvPicPr>
            <a:picLocks noChangeAspect="1"/>
          </p:cNvPicPr>
          <p:nvPr/>
        </p:nvPicPr>
        <p:blipFill>
          <a:blip r:embed="rId2"/>
          <a:stretch>
            <a:fillRect/>
          </a:stretch>
        </p:blipFill>
        <p:spPr>
          <a:xfrm>
            <a:off x="7093195" y="1928811"/>
            <a:ext cx="5399843" cy="5399843"/>
          </a:xfrm>
          <a:prstGeom prst="rect">
            <a:avLst/>
          </a:prstGeom>
        </p:spPr>
      </p:pic>
      <p:pic>
        <p:nvPicPr>
          <p:cNvPr id="12" name="Picture 12"/>
          <p:cNvPicPr>
            <a:picLocks noChangeAspect="1"/>
          </p:cNvPicPr>
          <p:nvPr/>
        </p:nvPicPr>
        <p:blipFill>
          <a:blip r:embed="rId3"/>
          <a:stretch>
            <a:fillRect/>
          </a:stretch>
        </p:blipFill>
        <p:spPr>
          <a:xfrm>
            <a:off x="12366594" y="1928791"/>
            <a:ext cx="5399843" cy="5399843"/>
          </a:xfrm>
          <a:prstGeom prst="rect">
            <a:avLst/>
          </a:prstGeom>
        </p:spPr>
      </p:pic>
      <p:sp>
        <p:nvSpPr>
          <p:cNvPr id="13" name="TextBox 13"/>
          <p:cNvSpPr txBox="1"/>
          <p:nvPr/>
        </p:nvSpPr>
        <p:spPr>
          <a:xfrm>
            <a:off x="8491065" y="4028955"/>
            <a:ext cx="2492639" cy="1085255"/>
          </a:xfrm>
          <a:prstGeom prst="rect">
            <a:avLst/>
          </a:prstGeom>
        </p:spPr>
        <p:txBody>
          <a:bodyPr lIns="0" tIns="0" rIns="0" bIns="0" rtlCol="0" anchor="t">
            <a:spAutoFit/>
          </a:bodyPr>
          <a:lstStyle/>
          <a:p>
            <a:pPr algn="ctr">
              <a:lnSpc>
                <a:spcPts val="8959"/>
              </a:lnSpc>
            </a:pPr>
            <a:r>
              <a:rPr lang="en-US" sz="6399" b="1" spc="127">
                <a:solidFill>
                  <a:srgbClr val="000000"/>
                </a:solidFill>
                <a:latin typeface="Garet Bold"/>
                <a:ea typeface="Garet Bold"/>
                <a:cs typeface="Garet Bold"/>
                <a:sym typeface="Garet Bold"/>
              </a:rPr>
              <a:t>95%</a:t>
            </a:r>
          </a:p>
        </p:txBody>
      </p:sp>
      <p:sp>
        <p:nvSpPr>
          <p:cNvPr id="14" name="TextBox 14"/>
          <p:cNvSpPr txBox="1"/>
          <p:nvPr/>
        </p:nvSpPr>
        <p:spPr>
          <a:xfrm>
            <a:off x="13820196" y="4028955"/>
            <a:ext cx="2492639" cy="1085255"/>
          </a:xfrm>
          <a:prstGeom prst="rect">
            <a:avLst/>
          </a:prstGeom>
        </p:spPr>
        <p:txBody>
          <a:bodyPr lIns="0" tIns="0" rIns="0" bIns="0" rtlCol="0" anchor="t">
            <a:spAutoFit/>
          </a:bodyPr>
          <a:lstStyle/>
          <a:p>
            <a:pPr algn="ctr">
              <a:lnSpc>
                <a:spcPts val="8959"/>
              </a:lnSpc>
            </a:pPr>
            <a:r>
              <a:rPr lang="en-US" sz="6399" b="1" spc="127">
                <a:solidFill>
                  <a:srgbClr val="000000"/>
                </a:solidFill>
                <a:latin typeface="Garet Bold"/>
                <a:ea typeface="Garet Bold"/>
                <a:cs typeface="Garet Bold"/>
                <a:sym typeface="Garet Bold"/>
              </a:rPr>
              <a:t>80%</a:t>
            </a:r>
          </a:p>
        </p:txBody>
      </p:sp>
      <p:sp>
        <p:nvSpPr>
          <p:cNvPr id="15" name="TextBox 15"/>
          <p:cNvSpPr txBox="1"/>
          <p:nvPr/>
        </p:nvSpPr>
        <p:spPr>
          <a:xfrm>
            <a:off x="7543182" y="1250280"/>
            <a:ext cx="4444136" cy="931545"/>
          </a:xfrm>
          <a:prstGeom prst="rect">
            <a:avLst/>
          </a:prstGeom>
        </p:spPr>
        <p:txBody>
          <a:bodyPr lIns="0" tIns="0" rIns="0" bIns="0" rtlCol="0" anchor="t">
            <a:spAutoFit/>
          </a:bodyPr>
          <a:lstStyle/>
          <a:p>
            <a:pPr algn="ctr">
              <a:lnSpc>
                <a:spcPts val="3779"/>
              </a:lnSpc>
            </a:pPr>
            <a:r>
              <a:rPr lang="en-US" sz="2699" b="1">
                <a:solidFill>
                  <a:srgbClr val="000000"/>
                </a:solidFill>
                <a:latin typeface="Garet Ultra-Bold"/>
                <a:ea typeface="Garet Ultra-Bold"/>
                <a:cs typeface="Garet Ultra-Bold"/>
                <a:sym typeface="Garet Ultra-Bold"/>
              </a:rPr>
              <a:t>Model Stability Improvement</a:t>
            </a:r>
          </a:p>
        </p:txBody>
      </p:sp>
      <p:sp>
        <p:nvSpPr>
          <p:cNvPr id="16" name="TextBox 16"/>
          <p:cNvSpPr txBox="1"/>
          <p:nvPr/>
        </p:nvSpPr>
        <p:spPr>
          <a:xfrm>
            <a:off x="12872314" y="1250280"/>
            <a:ext cx="4444136" cy="931545"/>
          </a:xfrm>
          <a:prstGeom prst="rect">
            <a:avLst/>
          </a:prstGeom>
        </p:spPr>
        <p:txBody>
          <a:bodyPr lIns="0" tIns="0" rIns="0" bIns="0" rtlCol="0" anchor="t">
            <a:spAutoFit/>
          </a:bodyPr>
          <a:lstStyle/>
          <a:p>
            <a:pPr algn="ctr">
              <a:lnSpc>
                <a:spcPts val="3779"/>
              </a:lnSpc>
            </a:pPr>
            <a:r>
              <a:rPr lang="en-US" sz="2699" b="1">
                <a:solidFill>
                  <a:srgbClr val="000000"/>
                </a:solidFill>
                <a:latin typeface="Garet Ultra-Bold"/>
                <a:ea typeface="Garet Ultra-Bold"/>
                <a:cs typeface="Garet Ultra-Bold"/>
                <a:sym typeface="Garet Ultra-Bold"/>
              </a:rPr>
              <a:t>Training Speed Increase</a:t>
            </a:r>
          </a:p>
        </p:txBody>
      </p:sp>
      <p:sp>
        <p:nvSpPr>
          <p:cNvPr id="17" name="TextBox 17"/>
          <p:cNvSpPr txBox="1"/>
          <p:nvPr/>
        </p:nvSpPr>
        <p:spPr>
          <a:xfrm>
            <a:off x="7515316" y="7410361"/>
            <a:ext cx="9801134" cy="2089624"/>
          </a:xfrm>
          <a:prstGeom prst="rect">
            <a:avLst/>
          </a:prstGeom>
        </p:spPr>
        <p:txBody>
          <a:bodyPr lIns="0" tIns="0" rIns="0" bIns="0" rtlCol="0" anchor="t">
            <a:spAutoFit/>
          </a:bodyPr>
          <a:lstStyle/>
          <a:p>
            <a:pPr algn="just">
              <a:lnSpc>
                <a:spcPts val="4200"/>
              </a:lnSpc>
            </a:pPr>
            <a:r>
              <a:rPr lang="en-US" sz="2400">
                <a:solidFill>
                  <a:srgbClr val="000000"/>
                </a:solidFill>
                <a:latin typeface="Open Sans"/>
                <a:ea typeface="Open Sans"/>
                <a:cs typeface="Open Sans"/>
                <a:sym typeface="Open Sans"/>
              </a:rPr>
              <a:t>Standardizing features using tools like StandardScaler significantly improves model performance.</a:t>
            </a:r>
          </a:p>
          <a:p>
            <a:pPr marL="0" lvl="0" indent="0" algn="just">
              <a:lnSpc>
                <a:spcPts val="4200"/>
              </a:lnSpc>
            </a:pPr>
            <a:r>
              <a:rPr lang="en-US" sz="2400">
                <a:solidFill>
                  <a:srgbClr val="000000"/>
                </a:solidFill>
                <a:latin typeface="Open Sans"/>
                <a:ea typeface="Open Sans"/>
                <a:cs typeface="Open Sans"/>
                <a:sym typeface="Open Sans"/>
              </a:rPr>
              <a:t> It helps the model converge faster, reduces errors, and ensures all features contribute equally—resulting in more reliable predictions.</a:t>
            </a:r>
          </a:p>
        </p:txBody>
      </p:sp>
      <p:grpSp>
        <p:nvGrpSpPr>
          <p:cNvPr id="18" name="Group 18"/>
          <p:cNvGrpSpPr/>
          <p:nvPr/>
        </p:nvGrpSpPr>
        <p:grpSpPr>
          <a:xfrm>
            <a:off x="16230656" y="-1369287"/>
            <a:ext cx="3277467" cy="327746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IN"/>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52"/>
            <a:ext cx="4235092" cy="10287000"/>
            <a:chOff x="0" y="0"/>
            <a:chExt cx="3346246" cy="8128000"/>
          </a:xfrm>
        </p:grpSpPr>
        <p:sp>
          <p:nvSpPr>
            <p:cNvPr id="3" name="Freeform 3"/>
            <p:cNvSpPr/>
            <p:nvPr/>
          </p:nvSpPr>
          <p:spPr>
            <a:xfrm>
              <a:off x="0" y="0"/>
              <a:ext cx="3346246" cy="8128000"/>
            </a:xfrm>
            <a:custGeom>
              <a:avLst/>
              <a:gdLst/>
              <a:ahLst/>
              <a:cxnLst/>
              <a:rect l="l" t="t" r="r" b="b"/>
              <a:pathLst>
                <a:path w="3346246" h="8128000">
                  <a:moveTo>
                    <a:pt x="0" y="0"/>
                  </a:moveTo>
                  <a:lnTo>
                    <a:pt x="3346246" y="0"/>
                  </a:lnTo>
                  <a:lnTo>
                    <a:pt x="3346246" y="8128000"/>
                  </a:lnTo>
                  <a:lnTo>
                    <a:pt x="0" y="8128000"/>
                  </a:lnTo>
                  <a:close/>
                </a:path>
              </a:pathLst>
            </a:custGeom>
            <a:solidFill>
              <a:srgbClr val="F6F6F6"/>
            </a:solidFill>
          </p:spPr>
          <p:txBody>
            <a:bodyPr/>
            <a:lstStyle/>
            <a:p>
              <a:endParaRPr lang="en-IN"/>
            </a:p>
          </p:txBody>
        </p:sp>
        <p:sp>
          <p:nvSpPr>
            <p:cNvPr id="4" name="TextBox 4"/>
            <p:cNvSpPr txBox="1"/>
            <p:nvPr/>
          </p:nvSpPr>
          <p:spPr>
            <a:xfrm>
              <a:off x="0" y="-38100"/>
              <a:ext cx="3346246" cy="81661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2596688"/>
            <a:ext cx="5881542" cy="3026622"/>
            <a:chOff x="0" y="0"/>
            <a:chExt cx="812800" cy="418264"/>
          </a:xfrm>
        </p:grpSpPr>
        <p:sp>
          <p:nvSpPr>
            <p:cNvPr id="6" name="Freeform 6"/>
            <p:cNvSpPr/>
            <p:nvPr/>
          </p:nvSpPr>
          <p:spPr>
            <a:xfrm>
              <a:off x="0" y="0"/>
              <a:ext cx="812800" cy="418264"/>
            </a:xfrm>
            <a:custGeom>
              <a:avLst/>
              <a:gdLst/>
              <a:ahLst/>
              <a:cxnLst/>
              <a:rect l="l" t="t" r="r" b="b"/>
              <a:pathLst>
                <a:path w="812800" h="418264">
                  <a:moveTo>
                    <a:pt x="0" y="0"/>
                  </a:moveTo>
                  <a:lnTo>
                    <a:pt x="812800" y="0"/>
                  </a:lnTo>
                  <a:lnTo>
                    <a:pt x="812800" y="418264"/>
                  </a:lnTo>
                  <a:lnTo>
                    <a:pt x="0" y="418264"/>
                  </a:lnTo>
                  <a:close/>
                </a:path>
              </a:pathLst>
            </a:custGeom>
            <a:solidFill>
              <a:srgbClr val="000000"/>
            </a:solidFill>
          </p:spPr>
          <p:txBody>
            <a:bodyPr/>
            <a:lstStyle/>
            <a:p>
              <a:endParaRPr lang="en-IN"/>
            </a:p>
          </p:txBody>
        </p:sp>
        <p:sp>
          <p:nvSpPr>
            <p:cNvPr id="7" name="TextBox 7"/>
            <p:cNvSpPr txBox="1"/>
            <p:nvPr/>
          </p:nvSpPr>
          <p:spPr>
            <a:xfrm>
              <a:off x="0" y="-38100"/>
              <a:ext cx="812800" cy="456364"/>
            </a:xfrm>
            <a:prstGeom prst="rect">
              <a:avLst/>
            </a:prstGeom>
          </p:spPr>
          <p:txBody>
            <a:bodyPr lIns="50800" tIns="50800" rIns="50800" bIns="50800" rtlCol="0" anchor="ctr"/>
            <a:lstStyle/>
            <a:p>
              <a:pPr algn="ctr">
                <a:lnSpc>
                  <a:spcPts val="2901"/>
                </a:lnSpc>
              </a:pPr>
              <a:endParaRPr/>
            </a:p>
          </p:txBody>
        </p:sp>
      </p:grpSp>
      <p:grpSp>
        <p:nvGrpSpPr>
          <p:cNvPr id="8" name="Group 8"/>
          <p:cNvGrpSpPr/>
          <p:nvPr/>
        </p:nvGrpSpPr>
        <p:grpSpPr>
          <a:xfrm>
            <a:off x="7576992" y="2596688"/>
            <a:ext cx="5881542" cy="3026622"/>
            <a:chOff x="0" y="0"/>
            <a:chExt cx="812800" cy="418264"/>
          </a:xfrm>
        </p:grpSpPr>
        <p:sp>
          <p:nvSpPr>
            <p:cNvPr id="9" name="Freeform 9"/>
            <p:cNvSpPr/>
            <p:nvPr/>
          </p:nvSpPr>
          <p:spPr>
            <a:xfrm>
              <a:off x="0" y="0"/>
              <a:ext cx="812800" cy="418264"/>
            </a:xfrm>
            <a:custGeom>
              <a:avLst/>
              <a:gdLst/>
              <a:ahLst/>
              <a:cxnLst/>
              <a:rect l="l" t="t" r="r" b="b"/>
              <a:pathLst>
                <a:path w="812800" h="418264">
                  <a:moveTo>
                    <a:pt x="0" y="0"/>
                  </a:moveTo>
                  <a:lnTo>
                    <a:pt x="812800" y="0"/>
                  </a:lnTo>
                  <a:lnTo>
                    <a:pt x="812800" y="418264"/>
                  </a:lnTo>
                  <a:lnTo>
                    <a:pt x="0" y="418264"/>
                  </a:lnTo>
                  <a:close/>
                </a:path>
              </a:pathLst>
            </a:custGeom>
            <a:solidFill>
              <a:srgbClr val="0345E4"/>
            </a:solidFill>
          </p:spPr>
          <p:txBody>
            <a:bodyPr/>
            <a:lstStyle/>
            <a:p>
              <a:endParaRPr lang="en-IN"/>
            </a:p>
          </p:txBody>
        </p:sp>
        <p:sp>
          <p:nvSpPr>
            <p:cNvPr id="10" name="TextBox 10"/>
            <p:cNvSpPr txBox="1"/>
            <p:nvPr/>
          </p:nvSpPr>
          <p:spPr>
            <a:xfrm>
              <a:off x="0" y="-38100"/>
              <a:ext cx="812800" cy="456364"/>
            </a:xfrm>
            <a:prstGeom prst="rect">
              <a:avLst/>
            </a:prstGeom>
          </p:spPr>
          <p:txBody>
            <a:bodyPr lIns="50800" tIns="50800" rIns="50800" bIns="50800" rtlCol="0" anchor="ctr"/>
            <a:lstStyle/>
            <a:p>
              <a:pPr algn="ctr">
                <a:lnSpc>
                  <a:spcPts val="2901"/>
                </a:lnSpc>
              </a:pPr>
              <a:endParaRPr/>
            </a:p>
          </p:txBody>
        </p:sp>
      </p:grpSp>
      <p:grpSp>
        <p:nvGrpSpPr>
          <p:cNvPr id="11" name="Group 11"/>
          <p:cNvGrpSpPr/>
          <p:nvPr/>
        </p:nvGrpSpPr>
        <p:grpSpPr>
          <a:xfrm>
            <a:off x="2556899" y="6514810"/>
            <a:ext cx="5881542" cy="3026622"/>
            <a:chOff x="0" y="0"/>
            <a:chExt cx="812800" cy="418264"/>
          </a:xfrm>
        </p:grpSpPr>
        <p:sp>
          <p:nvSpPr>
            <p:cNvPr id="12" name="Freeform 12"/>
            <p:cNvSpPr/>
            <p:nvPr/>
          </p:nvSpPr>
          <p:spPr>
            <a:xfrm>
              <a:off x="0" y="0"/>
              <a:ext cx="812800" cy="418264"/>
            </a:xfrm>
            <a:custGeom>
              <a:avLst/>
              <a:gdLst/>
              <a:ahLst/>
              <a:cxnLst/>
              <a:rect l="l" t="t" r="r" b="b"/>
              <a:pathLst>
                <a:path w="812800" h="418264">
                  <a:moveTo>
                    <a:pt x="0" y="0"/>
                  </a:moveTo>
                  <a:lnTo>
                    <a:pt x="812800" y="0"/>
                  </a:lnTo>
                  <a:lnTo>
                    <a:pt x="812800" y="418264"/>
                  </a:lnTo>
                  <a:lnTo>
                    <a:pt x="0" y="418264"/>
                  </a:lnTo>
                  <a:close/>
                </a:path>
              </a:pathLst>
            </a:custGeom>
            <a:solidFill>
              <a:srgbClr val="0345E4"/>
            </a:solidFill>
          </p:spPr>
          <p:txBody>
            <a:bodyPr/>
            <a:lstStyle/>
            <a:p>
              <a:endParaRPr lang="en-IN"/>
            </a:p>
          </p:txBody>
        </p:sp>
        <p:sp>
          <p:nvSpPr>
            <p:cNvPr id="13" name="TextBox 13"/>
            <p:cNvSpPr txBox="1"/>
            <p:nvPr/>
          </p:nvSpPr>
          <p:spPr>
            <a:xfrm>
              <a:off x="0" y="-38100"/>
              <a:ext cx="812800" cy="456364"/>
            </a:xfrm>
            <a:prstGeom prst="rect">
              <a:avLst/>
            </a:prstGeom>
          </p:spPr>
          <p:txBody>
            <a:bodyPr lIns="50800" tIns="50800" rIns="50800" bIns="50800" rtlCol="0" anchor="ctr"/>
            <a:lstStyle/>
            <a:p>
              <a:pPr algn="ctr">
                <a:lnSpc>
                  <a:spcPts val="2901"/>
                </a:lnSpc>
              </a:pPr>
              <a:endParaRPr/>
            </a:p>
          </p:txBody>
        </p:sp>
      </p:grpSp>
      <p:grpSp>
        <p:nvGrpSpPr>
          <p:cNvPr id="14" name="Group 14"/>
          <p:cNvGrpSpPr/>
          <p:nvPr/>
        </p:nvGrpSpPr>
        <p:grpSpPr>
          <a:xfrm>
            <a:off x="9105190" y="6514810"/>
            <a:ext cx="5881542" cy="3026622"/>
            <a:chOff x="0" y="0"/>
            <a:chExt cx="812800" cy="418264"/>
          </a:xfrm>
        </p:grpSpPr>
        <p:sp>
          <p:nvSpPr>
            <p:cNvPr id="15" name="Freeform 15"/>
            <p:cNvSpPr/>
            <p:nvPr/>
          </p:nvSpPr>
          <p:spPr>
            <a:xfrm>
              <a:off x="0" y="0"/>
              <a:ext cx="812800" cy="418264"/>
            </a:xfrm>
            <a:custGeom>
              <a:avLst/>
              <a:gdLst/>
              <a:ahLst/>
              <a:cxnLst/>
              <a:rect l="l" t="t" r="r" b="b"/>
              <a:pathLst>
                <a:path w="812800" h="418264">
                  <a:moveTo>
                    <a:pt x="0" y="0"/>
                  </a:moveTo>
                  <a:lnTo>
                    <a:pt x="812800" y="0"/>
                  </a:lnTo>
                  <a:lnTo>
                    <a:pt x="812800" y="418264"/>
                  </a:lnTo>
                  <a:lnTo>
                    <a:pt x="0" y="418264"/>
                  </a:lnTo>
                  <a:close/>
                </a:path>
              </a:pathLst>
            </a:custGeom>
            <a:solidFill>
              <a:srgbClr val="000000"/>
            </a:solidFill>
          </p:spPr>
          <p:txBody>
            <a:bodyPr/>
            <a:lstStyle/>
            <a:p>
              <a:endParaRPr lang="en-IN"/>
            </a:p>
          </p:txBody>
        </p:sp>
        <p:sp>
          <p:nvSpPr>
            <p:cNvPr id="16" name="TextBox 16"/>
            <p:cNvSpPr txBox="1"/>
            <p:nvPr/>
          </p:nvSpPr>
          <p:spPr>
            <a:xfrm>
              <a:off x="0" y="-38100"/>
              <a:ext cx="812800" cy="456364"/>
            </a:xfrm>
            <a:prstGeom prst="rect">
              <a:avLst/>
            </a:prstGeom>
          </p:spPr>
          <p:txBody>
            <a:bodyPr lIns="50800" tIns="50800" rIns="50800" bIns="50800" rtlCol="0" anchor="ctr"/>
            <a:lstStyle/>
            <a:p>
              <a:pPr algn="ctr">
                <a:lnSpc>
                  <a:spcPts val="2901"/>
                </a:lnSpc>
              </a:pPr>
              <a:endParaRPr/>
            </a:p>
          </p:txBody>
        </p:sp>
      </p:grpSp>
      <p:grpSp>
        <p:nvGrpSpPr>
          <p:cNvPr id="17" name="Group 17"/>
          <p:cNvGrpSpPr>
            <a:grpSpLocks noChangeAspect="1"/>
          </p:cNvGrpSpPr>
          <p:nvPr/>
        </p:nvGrpSpPr>
        <p:grpSpPr>
          <a:xfrm>
            <a:off x="1593073" y="1966238"/>
            <a:ext cx="1260901" cy="1260901"/>
            <a:chOff x="0" y="0"/>
            <a:chExt cx="14840029" cy="14840029"/>
          </a:xfrm>
        </p:grpSpPr>
        <p:sp>
          <p:nvSpPr>
            <p:cNvPr id="18" name="Freeform 18"/>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000000"/>
            </a:solidFill>
          </p:spPr>
          <p:txBody>
            <a:bodyPr/>
            <a:lstStyle/>
            <a:p>
              <a:endParaRPr lang="en-IN"/>
            </a:p>
          </p:txBody>
        </p:sp>
        <p:sp>
          <p:nvSpPr>
            <p:cNvPr id="19" name="Freeform 19"/>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000000"/>
            </a:solidFill>
          </p:spPr>
          <p:txBody>
            <a:bodyPr/>
            <a:lstStyle/>
            <a:p>
              <a:endParaRPr lang="en-IN"/>
            </a:p>
          </p:txBody>
        </p:sp>
        <p:sp>
          <p:nvSpPr>
            <p:cNvPr id="20" name="Freeform 20"/>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2"/>
              <a:stretch>
                <a:fillRect l="223" t="-10690" r="-79594" b="-7241"/>
              </a:stretch>
            </a:blipFill>
          </p:spPr>
          <p:txBody>
            <a:bodyPr/>
            <a:lstStyle/>
            <a:p>
              <a:endParaRPr lang="en-IN"/>
            </a:p>
          </p:txBody>
        </p:sp>
      </p:grpSp>
      <p:grpSp>
        <p:nvGrpSpPr>
          <p:cNvPr id="21" name="Group 21"/>
          <p:cNvGrpSpPr>
            <a:grpSpLocks noChangeAspect="1"/>
          </p:cNvGrpSpPr>
          <p:nvPr/>
        </p:nvGrpSpPr>
        <p:grpSpPr>
          <a:xfrm>
            <a:off x="8141365" y="1966238"/>
            <a:ext cx="1260901" cy="1260901"/>
            <a:chOff x="0" y="0"/>
            <a:chExt cx="14840029" cy="14840029"/>
          </a:xfrm>
        </p:grpSpPr>
        <p:sp>
          <p:nvSpPr>
            <p:cNvPr id="22" name="Freeform 22"/>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0345E4"/>
            </a:solidFill>
          </p:spPr>
          <p:txBody>
            <a:bodyPr/>
            <a:lstStyle/>
            <a:p>
              <a:endParaRPr lang="en-IN"/>
            </a:p>
          </p:txBody>
        </p:sp>
        <p:sp>
          <p:nvSpPr>
            <p:cNvPr id="23" name="Freeform 23"/>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0345E4"/>
            </a:solidFill>
          </p:spPr>
          <p:txBody>
            <a:bodyPr/>
            <a:lstStyle/>
            <a:p>
              <a:endParaRPr lang="en-IN"/>
            </a:p>
          </p:txBody>
        </p:sp>
        <p:sp>
          <p:nvSpPr>
            <p:cNvPr id="24" name="Freeform 24"/>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3"/>
              <a:stretch>
                <a:fillRect l="-41301" t="-10660" r="-41579" b="-11957"/>
              </a:stretch>
            </a:blipFill>
          </p:spPr>
          <p:txBody>
            <a:bodyPr/>
            <a:lstStyle/>
            <a:p>
              <a:endParaRPr lang="en-IN"/>
            </a:p>
          </p:txBody>
        </p:sp>
      </p:grpSp>
      <p:grpSp>
        <p:nvGrpSpPr>
          <p:cNvPr id="25" name="Group 25"/>
          <p:cNvGrpSpPr>
            <a:grpSpLocks noChangeAspect="1"/>
          </p:cNvGrpSpPr>
          <p:nvPr/>
        </p:nvGrpSpPr>
        <p:grpSpPr>
          <a:xfrm>
            <a:off x="3121272" y="5884360"/>
            <a:ext cx="1260901" cy="1260901"/>
            <a:chOff x="0" y="0"/>
            <a:chExt cx="14840029" cy="14840029"/>
          </a:xfrm>
        </p:grpSpPr>
        <p:sp>
          <p:nvSpPr>
            <p:cNvPr id="26" name="Freeform 26"/>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0345E4"/>
            </a:solidFill>
          </p:spPr>
          <p:txBody>
            <a:bodyPr/>
            <a:lstStyle/>
            <a:p>
              <a:endParaRPr lang="en-IN"/>
            </a:p>
          </p:txBody>
        </p:sp>
        <p:sp>
          <p:nvSpPr>
            <p:cNvPr id="27" name="Freeform 27"/>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0345E4"/>
            </a:solidFill>
          </p:spPr>
          <p:txBody>
            <a:bodyPr/>
            <a:lstStyle/>
            <a:p>
              <a:endParaRPr lang="en-IN"/>
            </a:p>
          </p:txBody>
        </p:sp>
        <p:sp>
          <p:nvSpPr>
            <p:cNvPr id="28" name="Freeform 28"/>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4"/>
              <a:stretch>
                <a:fillRect l="-11710" t="-16480" r="-15190" b="-10987"/>
              </a:stretch>
            </a:blipFill>
          </p:spPr>
          <p:txBody>
            <a:bodyPr/>
            <a:lstStyle/>
            <a:p>
              <a:endParaRPr lang="en-IN"/>
            </a:p>
          </p:txBody>
        </p:sp>
      </p:grpSp>
      <p:grpSp>
        <p:nvGrpSpPr>
          <p:cNvPr id="29" name="Group 29"/>
          <p:cNvGrpSpPr/>
          <p:nvPr/>
        </p:nvGrpSpPr>
        <p:grpSpPr>
          <a:xfrm>
            <a:off x="13887344" y="1028700"/>
            <a:ext cx="3987330" cy="398733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I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5881009" y="10052"/>
            <a:ext cx="3063266" cy="10287000"/>
            <a:chOff x="0" y="0"/>
            <a:chExt cx="806786" cy="2709333"/>
          </a:xfrm>
        </p:grpSpPr>
        <p:sp>
          <p:nvSpPr>
            <p:cNvPr id="33" name="Freeform 33"/>
            <p:cNvSpPr/>
            <p:nvPr/>
          </p:nvSpPr>
          <p:spPr>
            <a:xfrm>
              <a:off x="0" y="0"/>
              <a:ext cx="806786" cy="2709333"/>
            </a:xfrm>
            <a:custGeom>
              <a:avLst/>
              <a:gdLst/>
              <a:ahLst/>
              <a:cxnLst/>
              <a:rect l="l" t="t" r="r" b="b"/>
              <a:pathLst>
                <a:path w="806786" h="2709333">
                  <a:moveTo>
                    <a:pt x="128894" y="0"/>
                  </a:moveTo>
                  <a:lnTo>
                    <a:pt x="677892" y="0"/>
                  </a:lnTo>
                  <a:cubicBezTo>
                    <a:pt x="749078" y="0"/>
                    <a:pt x="806786" y="57708"/>
                    <a:pt x="806786" y="128894"/>
                  </a:cubicBezTo>
                  <a:lnTo>
                    <a:pt x="806786" y="2580439"/>
                  </a:lnTo>
                  <a:cubicBezTo>
                    <a:pt x="806786" y="2614624"/>
                    <a:pt x="793206" y="2647409"/>
                    <a:pt x="769034" y="2671581"/>
                  </a:cubicBezTo>
                  <a:cubicBezTo>
                    <a:pt x="744861" y="2695753"/>
                    <a:pt x="712077" y="2709333"/>
                    <a:pt x="677892" y="2709333"/>
                  </a:cubicBezTo>
                  <a:lnTo>
                    <a:pt x="128894" y="2709333"/>
                  </a:lnTo>
                  <a:cubicBezTo>
                    <a:pt x="57708" y="2709333"/>
                    <a:pt x="0" y="2651625"/>
                    <a:pt x="0" y="2580439"/>
                  </a:cubicBezTo>
                  <a:lnTo>
                    <a:pt x="0" y="128894"/>
                  </a:lnTo>
                  <a:cubicBezTo>
                    <a:pt x="0" y="57708"/>
                    <a:pt x="57708" y="0"/>
                    <a:pt x="128894" y="0"/>
                  </a:cubicBezTo>
                  <a:close/>
                </a:path>
              </a:pathLst>
            </a:custGeom>
            <a:solidFill>
              <a:srgbClr val="0345E4"/>
            </a:solidFill>
          </p:spPr>
          <p:txBody>
            <a:bodyPr/>
            <a:lstStyle/>
            <a:p>
              <a:endParaRPr lang="en-IN"/>
            </a:p>
          </p:txBody>
        </p:sp>
        <p:sp>
          <p:nvSpPr>
            <p:cNvPr id="34" name="TextBox 34"/>
            <p:cNvSpPr txBox="1"/>
            <p:nvPr/>
          </p:nvSpPr>
          <p:spPr>
            <a:xfrm>
              <a:off x="0" y="-38100"/>
              <a:ext cx="806786" cy="2747433"/>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615919" y="6389388"/>
            <a:ext cx="3277467" cy="327746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IN"/>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1593073" y="4934454"/>
            <a:ext cx="3182303" cy="356275"/>
          </a:xfrm>
          <a:prstGeom prst="rect">
            <a:avLst/>
          </a:prstGeom>
        </p:spPr>
        <p:txBody>
          <a:bodyPr lIns="0" tIns="0" rIns="0" bIns="0" rtlCol="0" anchor="t">
            <a:spAutoFit/>
          </a:bodyPr>
          <a:lstStyle/>
          <a:p>
            <a:pPr marL="0" lvl="0" indent="0" algn="l">
              <a:lnSpc>
                <a:spcPts val="2940"/>
              </a:lnSpc>
              <a:spcBef>
                <a:spcPct val="0"/>
              </a:spcBef>
            </a:pPr>
            <a:r>
              <a:rPr lang="en-US" sz="2100" b="1" u="sng">
                <a:solidFill>
                  <a:srgbClr val="FFFFFF"/>
                </a:solidFill>
                <a:latin typeface="Montserrat Semi-Bold"/>
                <a:ea typeface="Montserrat Semi-Bold"/>
                <a:cs typeface="Montserrat Semi-Bold"/>
                <a:sym typeface="Montserrat Semi-Bold"/>
              </a:rPr>
              <a:t>Linear Regression</a:t>
            </a:r>
          </a:p>
        </p:txBody>
      </p:sp>
      <p:sp>
        <p:nvSpPr>
          <p:cNvPr id="39" name="TextBox 39"/>
          <p:cNvSpPr txBox="1"/>
          <p:nvPr/>
        </p:nvSpPr>
        <p:spPr>
          <a:xfrm>
            <a:off x="8141365" y="4748697"/>
            <a:ext cx="2190586" cy="727790"/>
          </a:xfrm>
          <a:prstGeom prst="rect">
            <a:avLst/>
          </a:prstGeom>
        </p:spPr>
        <p:txBody>
          <a:bodyPr lIns="0" tIns="0" rIns="0" bIns="0" rtlCol="0" anchor="t">
            <a:spAutoFit/>
          </a:bodyPr>
          <a:lstStyle/>
          <a:p>
            <a:pPr marL="0" lvl="0" indent="0" algn="l">
              <a:lnSpc>
                <a:spcPts val="2940"/>
              </a:lnSpc>
              <a:spcBef>
                <a:spcPct val="0"/>
              </a:spcBef>
            </a:pPr>
            <a:r>
              <a:rPr lang="en-US" sz="2100" b="1" u="sng">
                <a:solidFill>
                  <a:srgbClr val="FFFFFF"/>
                </a:solidFill>
                <a:latin typeface="Montserrat Semi-Bold"/>
                <a:ea typeface="Montserrat Semi-Bold"/>
                <a:cs typeface="Montserrat Semi-Bold"/>
                <a:sym typeface="Montserrat Semi-Bold"/>
              </a:rPr>
              <a:t>Random Forest Regressor</a:t>
            </a:r>
          </a:p>
        </p:txBody>
      </p:sp>
      <p:sp>
        <p:nvSpPr>
          <p:cNvPr id="40" name="TextBox 40"/>
          <p:cNvSpPr txBox="1"/>
          <p:nvPr/>
        </p:nvSpPr>
        <p:spPr>
          <a:xfrm>
            <a:off x="3121272" y="8902025"/>
            <a:ext cx="3308209" cy="356275"/>
          </a:xfrm>
          <a:prstGeom prst="rect">
            <a:avLst/>
          </a:prstGeom>
        </p:spPr>
        <p:txBody>
          <a:bodyPr lIns="0" tIns="0" rIns="0" bIns="0" rtlCol="0" anchor="t">
            <a:spAutoFit/>
          </a:bodyPr>
          <a:lstStyle/>
          <a:p>
            <a:pPr marL="0" lvl="0" indent="0" algn="l">
              <a:lnSpc>
                <a:spcPts val="2940"/>
              </a:lnSpc>
              <a:spcBef>
                <a:spcPct val="0"/>
              </a:spcBef>
            </a:pPr>
            <a:r>
              <a:rPr lang="en-US" sz="2100" b="1" u="sng">
                <a:solidFill>
                  <a:srgbClr val="FFFFFF"/>
                </a:solidFill>
                <a:latin typeface="Montserrat Semi-Bold"/>
                <a:ea typeface="Montserrat Semi-Bold"/>
                <a:cs typeface="Montserrat Semi-Bold"/>
                <a:sym typeface="Montserrat Semi-Bold"/>
              </a:rPr>
              <a:t>XGBoost Regressor</a:t>
            </a:r>
          </a:p>
        </p:txBody>
      </p:sp>
      <p:sp>
        <p:nvSpPr>
          <p:cNvPr id="41" name="TextBox 41"/>
          <p:cNvSpPr txBox="1"/>
          <p:nvPr/>
        </p:nvSpPr>
        <p:spPr>
          <a:xfrm>
            <a:off x="1593073" y="3284880"/>
            <a:ext cx="4752795" cy="1406606"/>
          </a:xfrm>
          <a:prstGeom prst="rect">
            <a:avLst/>
          </a:prstGeom>
        </p:spPr>
        <p:txBody>
          <a:bodyPr lIns="0" tIns="0" rIns="0" bIns="0" rtlCol="0" anchor="t">
            <a:spAutoFit/>
          </a:bodyPr>
          <a:lstStyle/>
          <a:p>
            <a:pPr marL="0" lvl="0" indent="0" algn="l">
              <a:lnSpc>
                <a:spcPts val="2800"/>
              </a:lnSpc>
              <a:spcBef>
                <a:spcPct val="0"/>
              </a:spcBef>
            </a:pPr>
            <a:r>
              <a:rPr lang="en-US" sz="2000" b="1">
                <a:solidFill>
                  <a:srgbClr val="FFFFFF"/>
                </a:solidFill>
                <a:latin typeface="Open Sans Medium"/>
                <a:ea typeface="Open Sans Medium"/>
                <a:cs typeface="Open Sans Medium"/>
                <a:sym typeface="Open Sans Medium"/>
              </a:rPr>
              <a:t>A simple and highly interpretable statistical model that establishes a linear relationship between input features and the target variable.</a:t>
            </a:r>
          </a:p>
        </p:txBody>
      </p:sp>
      <p:sp>
        <p:nvSpPr>
          <p:cNvPr id="42" name="TextBox 42"/>
          <p:cNvSpPr txBox="1"/>
          <p:nvPr/>
        </p:nvSpPr>
        <p:spPr>
          <a:xfrm>
            <a:off x="8141365" y="3284880"/>
            <a:ext cx="4752795" cy="1054160"/>
          </a:xfrm>
          <a:prstGeom prst="rect">
            <a:avLst/>
          </a:prstGeom>
        </p:spPr>
        <p:txBody>
          <a:bodyPr lIns="0" tIns="0" rIns="0" bIns="0" rtlCol="0" anchor="t">
            <a:spAutoFit/>
          </a:bodyPr>
          <a:lstStyle/>
          <a:p>
            <a:pPr marL="0" lvl="0" indent="0" algn="l">
              <a:lnSpc>
                <a:spcPts val="2800"/>
              </a:lnSpc>
              <a:spcBef>
                <a:spcPct val="0"/>
              </a:spcBef>
            </a:pPr>
            <a:r>
              <a:rPr lang="en-US" sz="2000" b="1">
                <a:solidFill>
                  <a:srgbClr val="FFFFFF"/>
                </a:solidFill>
                <a:latin typeface="Open Sans Medium"/>
                <a:ea typeface="Open Sans Medium"/>
                <a:cs typeface="Open Sans Medium"/>
                <a:sym typeface="Open Sans Medium"/>
              </a:rPr>
              <a:t>An ensemble of multiple decision trees that reduces overfitting and improves prediction stability through averaging.</a:t>
            </a:r>
          </a:p>
        </p:txBody>
      </p:sp>
      <p:sp>
        <p:nvSpPr>
          <p:cNvPr id="43" name="TextBox 43"/>
          <p:cNvSpPr txBox="1"/>
          <p:nvPr/>
        </p:nvSpPr>
        <p:spPr>
          <a:xfrm>
            <a:off x="3121272" y="7146804"/>
            <a:ext cx="5088568" cy="2111496"/>
          </a:xfrm>
          <a:prstGeom prst="rect">
            <a:avLst/>
          </a:prstGeom>
        </p:spPr>
        <p:txBody>
          <a:bodyPr lIns="0" tIns="0" rIns="0" bIns="0" rtlCol="0" anchor="t">
            <a:spAutoFit/>
          </a:bodyPr>
          <a:lstStyle/>
          <a:p>
            <a:pPr marL="0" lvl="0" indent="0" algn="l">
              <a:lnSpc>
                <a:spcPts val="2800"/>
              </a:lnSpc>
              <a:spcBef>
                <a:spcPct val="0"/>
              </a:spcBef>
            </a:pPr>
            <a:r>
              <a:rPr lang="en-US" sz="2000" b="1">
                <a:solidFill>
                  <a:srgbClr val="FFFFFF"/>
                </a:solidFill>
                <a:latin typeface="Open Sans Medium"/>
                <a:ea typeface="Open Sans Medium"/>
                <a:cs typeface="Open Sans Medium"/>
                <a:sym typeface="Open Sans Medium"/>
              </a:rPr>
              <a:t>A powerful gradient boosting technique designed for high accuracy, efficient computation, and strong performance on structured data.</a:t>
            </a:r>
          </a:p>
          <a:p>
            <a:pPr marL="0" lvl="0" indent="0" algn="l">
              <a:lnSpc>
                <a:spcPts val="2800"/>
              </a:lnSpc>
              <a:spcBef>
                <a:spcPct val="0"/>
              </a:spcBef>
            </a:pPr>
            <a:endParaRPr lang="en-US" sz="2000" b="1">
              <a:solidFill>
                <a:srgbClr val="FFFFFF"/>
              </a:solidFill>
              <a:latin typeface="Open Sans Medium"/>
              <a:ea typeface="Open Sans Medium"/>
              <a:cs typeface="Open Sans Medium"/>
              <a:sym typeface="Open Sans Medium"/>
            </a:endParaRPr>
          </a:p>
          <a:p>
            <a:pPr marL="0" lvl="0" indent="0" algn="l">
              <a:lnSpc>
                <a:spcPts val="2800"/>
              </a:lnSpc>
              <a:spcBef>
                <a:spcPct val="0"/>
              </a:spcBef>
            </a:pPr>
            <a:endParaRPr lang="en-US" sz="2000" b="1">
              <a:solidFill>
                <a:srgbClr val="FFFFFF"/>
              </a:solidFill>
              <a:latin typeface="Open Sans Medium"/>
              <a:ea typeface="Open Sans Medium"/>
              <a:cs typeface="Open Sans Medium"/>
              <a:sym typeface="Open Sans Medium"/>
            </a:endParaRPr>
          </a:p>
        </p:txBody>
      </p:sp>
      <p:sp>
        <p:nvSpPr>
          <p:cNvPr id="44" name="TextBox 44"/>
          <p:cNvSpPr txBox="1"/>
          <p:nvPr/>
        </p:nvSpPr>
        <p:spPr>
          <a:xfrm>
            <a:off x="9450867" y="6918504"/>
            <a:ext cx="5190187" cy="2131260"/>
          </a:xfrm>
          <a:prstGeom prst="rect">
            <a:avLst/>
          </a:prstGeom>
        </p:spPr>
        <p:txBody>
          <a:bodyPr lIns="0" tIns="0" rIns="0" bIns="0" rtlCol="0" anchor="t">
            <a:spAutoFit/>
          </a:bodyPr>
          <a:lstStyle/>
          <a:p>
            <a:pPr marL="0" lvl="0" indent="0" algn="l">
              <a:lnSpc>
                <a:spcPts val="3424"/>
              </a:lnSpc>
              <a:spcBef>
                <a:spcPct val="0"/>
              </a:spcBef>
            </a:pPr>
            <a:r>
              <a:rPr lang="en-US" sz="2446" b="1">
                <a:solidFill>
                  <a:srgbClr val="FFFFFF"/>
                </a:solidFill>
                <a:latin typeface="Open Sans Medium"/>
                <a:ea typeface="Open Sans Medium"/>
                <a:cs typeface="Open Sans Medium"/>
                <a:sym typeface="Open Sans Medium"/>
              </a:rPr>
              <a:t>Regression models predict continuous values, while ensemble methods enhance robustness, accuracy, and generalization across diverse datasets.</a:t>
            </a:r>
          </a:p>
        </p:txBody>
      </p:sp>
      <p:sp>
        <p:nvSpPr>
          <p:cNvPr id="45" name="TextBox 45"/>
          <p:cNvSpPr txBox="1"/>
          <p:nvPr/>
        </p:nvSpPr>
        <p:spPr>
          <a:xfrm>
            <a:off x="918973" y="76766"/>
            <a:ext cx="8708611" cy="1739860"/>
          </a:xfrm>
          <a:prstGeom prst="rect">
            <a:avLst/>
          </a:prstGeom>
        </p:spPr>
        <p:txBody>
          <a:bodyPr lIns="0" tIns="0" rIns="0" bIns="0" rtlCol="0" anchor="t">
            <a:spAutoFit/>
          </a:bodyPr>
          <a:lstStyle/>
          <a:p>
            <a:pPr algn="l">
              <a:lnSpc>
                <a:spcPts val="6999"/>
              </a:lnSpc>
            </a:pPr>
            <a:r>
              <a:rPr lang="en-US" sz="4999" b="1" spc="99">
                <a:solidFill>
                  <a:srgbClr val="000000"/>
                </a:solidFill>
                <a:latin typeface="Garet Bold"/>
                <a:ea typeface="Garet Bold"/>
                <a:cs typeface="Garet Bold"/>
                <a:sym typeface="Garet Bold"/>
              </a:rPr>
              <a:t>MACHINE LEARNING MODELS USED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0345E4"/>
            </a:solidFill>
          </p:spPr>
          <p:txBody>
            <a:bodyPr/>
            <a:lstStyle/>
            <a:p>
              <a:endParaRPr lang="en-IN"/>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568726" y="1902185"/>
            <a:ext cx="10230696" cy="8491477"/>
          </a:xfrm>
          <a:custGeom>
            <a:avLst/>
            <a:gdLst/>
            <a:ahLst/>
            <a:cxnLst/>
            <a:rect l="l" t="t" r="r" b="b"/>
            <a:pathLst>
              <a:path w="10230696" h="8491477">
                <a:moveTo>
                  <a:pt x="0" y="0"/>
                </a:moveTo>
                <a:lnTo>
                  <a:pt x="10230695" y="0"/>
                </a:lnTo>
                <a:lnTo>
                  <a:pt x="10230695" y="8491477"/>
                </a:lnTo>
                <a:lnTo>
                  <a:pt x="0" y="8491477"/>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461046" y="344528"/>
            <a:ext cx="16552828" cy="769989"/>
          </a:xfrm>
          <a:prstGeom prst="rect">
            <a:avLst/>
          </a:prstGeom>
        </p:spPr>
        <p:txBody>
          <a:bodyPr lIns="0" tIns="0" rIns="0" bIns="0" rtlCol="0" anchor="t">
            <a:spAutoFit/>
          </a:bodyPr>
          <a:lstStyle/>
          <a:p>
            <a:pPr algn="l">
              <a:lnSpc>
                <a:spcPts val="6224"/>
              </a:lnSpc>
            </a:pPr>
            <a:r>
              <a:rPr lang="en-US" sz="4446" b="1" spc="88">
                <a:solidFill>
                  <a:srgbClr val="FFFFFF"/>
                </a:solidFill>
                <a:latin typeface="Garet Bold"/>
                <a:ea typeface="Garet Bold"/>
                <a:cs typeface="Garet Bold"/>
                <a:sym typeface="Garet Bold"/>
              </a:rPr>
              <a:t>CORRELATION HEATMAP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251518" cy="10287000"/>
            <a:chOff x="0" y="0"/>
            <a:chExt cx="1646490" cy="2709333"/>
          </a:xfrm>
        </p:grpSpPr>
        <p:sp>
          <p:nvSpPr>
            <p:cNvPr id="3" name="Freeform 3"/>
            <p:cNvSpPr/>
            <p:nvPr/>
          </p:nvSpPr>
          <p:spPr>
            <a:xfrm>
              <a:off x="0" y="0"/>
              <a:ext cx="1646490" cy="2709333"/>
            </a:xfrm>
            <a:custGeom>
              <a:avLst/>
              <a:gdLst/>
              <a:ahLst/>
              <a:cxnLst/>
              <a:rect l="l" t="t" r="r" b="b"/>
              <a:pathLst>
                <a:path w="1646490" h="2709333">
                  <a:moveTo>
                    <a:pt x="0" y="0"/>
                  </a:moveTo>
                  <a:lnTo>
                    <a:pt x="1646490" y="0"/>
                  </a:lnTo>
                  <a:lnTo>
                    <a:pt x="1646490" y="2709333"/>
                  </a:lnTo>
                  <a:lnTo>
                    <a:pt x="0" y="2709333"/>
                  </a:lnTo>
                  <a:close/>
                </a:path>
              </a:pathLst>
            </a:custGeom>
            <a:solidFill>
              <a:srgbClr val="0345E4"/>
            </a:solidFill>
          </p:spPr>
          <p:txBody>
            <a:bodyPr/>
            <a:lstStyle/>
            <a:p>
              <a:endParaRPr lang="en-IN"/>
            </a:p>
          </p:txBody>
        </p:sp>
        <p:sp>
          <p:nvSpPr>
            <p:cNvPr id="4" name="TextBox 4"/>
            <p:cNvSpPr txBox="1"/>
            <p:nvPr/>
          </p:nvSpPr>
          <p:spPr>
            <a:xfrm>
              <a:off x="0" y="-38100"/>
              <a:ext cx="1646490"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456008" y="3058969"/>
            <a:ext cx="1310100" cy="0"/>
          </a:xfrm>
          <a:prstGeom prst="line">
            <a:avLst/>
          </a:prstGeom>
          <a:ln w="95250" cap="flat">
            <a:solidFill>
              <a:srgbClr val="FFFFFF"/>
            </a:solidFill>
            <a:prstDash val="solid"/>
            <a:headEnd type="none" w="sm" len="sm"/>
            <a:tailEnd type="none" w="sm" len="sm"/>
          </a:ln>
        </p:spPr>
        <p:txBody>
          <a:bodyPr/>
          <a:lstStyle/>
          <a:p>
            <a:endParaRPr lang="en-IN"/>
          </a:p>
        </p:txBody>
      </p:sp>
      <p:sp>
        <p:nvSpPr>
          <p:cNvPr id="6" name="Freeform 6"/>
          <p:cNvSpPr/>
          <p:nvPr/>
        </p:nvSpPr>
        <p:spPr>
          <a:xfrm>
            <a:off x="9527495" y="286374"/>
            <a:ext cx="5840337" cy="4606566"/>
          </a:xfrm>
          <a:custGeom>
            <a:avLst/>
            <a:gdLst/>
            <a:ahLst/>
            <a:cxnLst/>
            <a:rect l="l" t="t" r="r" b="b"/>
            <a:pathLst>
              <a:path w="5840337" h="4606566">
                <a:moveTo>
                  <a:pt x="0" y="0"/>
                </a:moveTo>
                <a:lnTo>
                  <a:pt x="5840337" y="0"/>
                </a:lnTo>
                <a:lnTo>
                  <a:pt x="5840337" y="4606566"/>
                </a:lnTo>
                <a:lnTo>
                  <a:pt x="0" y="4606566"/>
                </a:lnTo>
                <a:lnTo>
                  <a:pt x="0" y="0"/>
                </a:lnTo>
                <a:close/>
              </a:path>
            </a:pathLst>
          </a:custGeom>
          <a:blipFill>
            <a:blip r:embed="rId2"/>
            <a:stretch>
              <a:fillRect/>
            </a:stretch>
          </a:blipFill>
        </p:spPr>
        <p:txBody>
          <a:bodyPr/>
          <a:lstStyle/>
          <a:p>
            <a:endParaRPr lang="en-IN"/>
          </a:p>
        </p:txBody>
      </p:sp>
      <p:sp>
        <p:nvSpPr>
          <p:cNvPr id="7" name="Freeform 7"/>
          <p:cNvSpPr/>
          <p:nvPr/>
        </p:nvSpPr>
        <p:spPr>
          <a:xfrm>
            <a:off x="6797034" y="5143500"/>
            <a:ext cx="11301259" cy="4859541"/>
          </a:xfrm>
          <a:custGeom>
            <a:avLst/>
            <a:gdLst/>
            <a:ahLst/>
            <a:cxnLst/>
            <a:rect l="l" t="t" r="r" b="b"/>
            <a:pathLst>
              <a:path w="11301259" h="4859541">
                <a:moveTo>
                  <a:pt x="0" y="0"/>
                </a:moveTo>
                <a:lnTo>
                  <a:pt x="11301259" y="0"/>
                </a:lnTo>
                <a:lnTo>
                  <a:pt x="11301259" y="4859541"/>
                </a:lnTo>
                <a:lnTo>
                  <a:pt x="0" y="4859541"/>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456008" y="706575"/>
            <a:ext cx="4568944" cy="2808463"/>
          </a:xfrm>
          <a:prstGeom prst="rect">
            <a:avLst/>
          </a:prstGeom>
        </p:spPr>
        <p:txBody>
          <a:bodyPr lIns="0" tIns="0" rIns="0" bIns="0" rtlCol="0" anchor="t">
            <a:spAutoFit/>
          </a:bodyPr>
          <a:lstStyle/>
          <a:p>
            <a:pPr algn="l">
              <a:lnSpc>
                <a:spcPts val="4620"/>
              </a:lnSpc>
            </a:pPr>
            <a:r>
              <a:rPr lang="en-US" sz="3300" b="1" spc="66">
                <a:solidFill>
                  <a:srgbClr val="FFFFFF"/>
                </a:solidFill>
                <a:latin typeface="Garet Bold"/>
                <a:ea typeface="Garet Bold"/>
                <a:cs typeface="Garet Bold"/>
                <a:sym typeface="Garet Bold"/>
              </a:rPr>
              <a:t>REGRESSION PLOTS: COMPARING MODEL PREDICTIONS</a:t>
            </a:r>
          </a:p>
          <a:p>
            <a:pPr algn="l">
              <a:lnSpc>
                <a:spcPts val="4620"/>
              </a:lnSpc>
            </a:pPr>
            <a:endParaRPr lang="en-US" sz="3300" b="1" spc="66">
              <a:solidFill>
                <a:srgbClr val="FFFFFF"/>
              </a:solidFill>
              <a:latin typeface="Garet Bold"/>
              <a:ea typeface="Garet Bold"/>
              <a:cs typeface="Garet Bold"/>
              <a:sym typeface="Garet Bold"/>
            </a:endParaRPr>
          </a:p>
          <a:p>
            <a:pPr algn="l">
              <a:lnSpc>
                <a:spcPts val="3920"/>
              </a:lnSpc>
            </a:pPr>
            <a:endParaRPr lang="en-US" sz="3300" b="1" spc="66">
              <a:solidFill>
                <a:srgbClr val="FFFFFF"/>
              </a:solidFill>
              <a:latin typeface="Garet Bold"/>
              <a:ea typeface="Garet Bold"/>
              <a:cs typeface="Garet Bold"/>
              <a:sym typeface="Garet Bold"/>
            </a:endParaRPr>
          </a:p>
        </p:txBody>
      </p:sp>
      <p:sp>
        <p:nvSpPr>
          <p:cNvPr id="9" name="TextBox 9"/>
          <p:cNvSpPr txBox="1"/>
          <p:nvPr/>
        </p:nvSpPr>
        <p:spPr>
          <a:xfrm>
            <a:off x="456008" y="3429313"/>
            <a:ext cx="5129011" cy="4346212"/>
          </a:xfrm>
          <a:prstGeom prst="rect">
            <a:avLst/>
          </a:prstGeom>
        </p:spPr>
        <p:txBody>
          <a:bodyPr lIns="0" tIns="0" rIns="0" bIns="0" rtlCol="0" anchor="t">
            <a:spAutoFit/>
          </a:bodyPr>
          <a:lstStyle/>
          <a:p>
            <a:pPr algn="just">
              <a:lnSpc>
                <a:spcPts val="3874"/>
              </a:lnSpc>
            </a:pPr>
            <a:r>
              <a:rPr lang="en-US" sz="2499">
                <a:solidFill>
                  <a:srgbClr val="FFFFFF"/>
                </a:solidFill>
                <a:latin typeface="Open Sans"/>
                <a:ea typeface="Open Sans"/>
                <a:cs typeface="Open Sans"/>
                <a:sym typeface="Open Sans"/>
              </a:rPr>
              <a:t>Regression analysis predicts continuous numerical values based on input features. After training models like Linear Regression, Random Forest Regression, and XGBoost Regression, it is important to visually evaluate their performance.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19853" y="3058528"/>
          <a:ext cx="16448294" cy="6450267"/>
        </p:xfrm>
        <a:graphic>
          <a:graphicData uri="http://schemas.openxmlformats.org/drawingml/2006/table">
            <a:tbl>
              <a:tblPr/>
              <a:tblGrid>
                <a:gridCol w="5965480">
                  <a:extLst>
                    <a:ext uri="{9D8B030D-6E8A-4147-A177-3AD203B41FA5}">
                      <a16:colId xmlns:a16="http://schemas.microsoft.com/office/drawing/2014/main" val="20000"/>
                    </a:ext>
                  </a:extLst>
                </a:gridCol>
                <a:gridCol w="5135866">
                  <a:extLst>
                    <a:ext uri="{9D8B030D-6E8A-4147-A177-3AD203B41FA5}">
                      <a16:colId xmlns:a16="http://schemas.microsoft.com/office/drawing/2014/main" val="20001"/>
                    </a:ext>
                  </a:extLst>
                </a:gridCol>
                <a:gridCol w="5346948">
                  <a:extLst>
                    <a:ext uri="{9D8B030D-6E8A-4147-A177-3AD203B41FA5}">
                      <a16:colId xmlns:a16="http://schemas.microsoft.com/office/drawing/2014/main" val="20002"/>
                    </a:ext>
                  </a:extLst>
                </a:gridCol>
              </a:tblGrid>
              <a:tr h="1613479">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0000"/>
                    </a:solidFill>
                  </a:tcPr>
                </a:tc>
                <a:tc>
                  <a:txBody>
                    <a:bodyPr/>
                    <a:lstStyle/>
                    <a:p>
                      <a:pPr algn="ctr">
                        <a:lnSpc>
                          <a:spcPts val="2659"/>
                        </a:lnSpc>
                        <a:defRPr/>
                      </a:pPr>
                      <a:r>
                        <a:rPr lang="en-US" sz="1899" b="1">
                          <a:solidFill>
                            <a:srgbClr val="FFFFFF"/>
                          </a:solidFill>
                          <a:latin typeface="Garet Bold"/>
                          <a:ea typeface="Garet Bold"/>
                          <a:cs typeface="Garet Bold"/>
                          <a:sym typeface="Garet Bold"/>
                        </a:rPr>
                        <a:t>R² 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659"/>
                        </a:lnSpc>
                        <a:defRPr/>
                      </a:pPr>
                      <a:r>
                        <a:rPr lang="en-US" sz="1899" b="1">
                          <a:solidFill>
                            <a:srgbClr val="FFFFFF"/>
                          </a:solidFill>
                          <a:latin typeface="Garet Bold"/>
                          <a:ea typeface="Garet Bold"/>
                          <a:cs typeface="Garet Bold"/>
                          <a:sym typeface="Garet Bold"/>
                        </a:rPr>
                        <a:t>RSME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extLst>
                  <a:ext uri="{0D108BD9-81ED-4DB2-BD59-A6C34878D82A}">
                    <a16:rowId xmlns:a16="http://schemas.microsoft.com/office/drawing/2014/main" val="10000"/>
                  </a:ext>
                </a:extLst>
              </a:tr>
              <a:tr h="1609830">
                <a:tc>
                  <a:txBody>
                    <a:bodyPr/>
                    <a:lstStyle/>
                    <a:p>
                      <a:pPr algn="ctr">
                        <a:lnSpc>
                          <a:spcPts val="2240"/>
                        </a:lnSpc>
                        <a:defRPr/>
                      </a:pPr>
                      <a:endParaRPr lang="en-US" sz="1100"/>
                    </a:p>
                    <a:p>
                      <a:pPr algn="ctr">
                        <a:lnSpc>
                          <a:spcPts val="2659"/>
                        </a:lnSpc>
                      </a:pPr>
                      <a:r>
                        <a:rPr lang="en-US" sz="1899" b="1">
                          <a:solidFill>
                            <a:srgbClr val="FFFFFF"/>
                          </a:solidFill>
                          <a:latin typeface="Garet Bold"/>
                          <a:ea typeface="Garet Bold"/>
                          <a:cs typeface="Garet Bold"/>
                          <a:sym typeface="Garet Bold"/>
                        </a:rPr>
                        <a:t>Linear Regression</a:t>
                      </a:r>
                    </a:p>
                    <a:p>
                      <a:pPr algn="ctr">
                        <a:lnSpc>
                          <a:spcPts val="2659"/>
                        </a:lnSpc>
                      </a:pPr>
                      <a:endParaRPr lang="en-US" sz="1899" b="1">
                        <a:solidFill>
                          <a:srgbClr val="FFFFFF"/>
                        </a:solidFill>
                        <a:latin typeface="Garet Bold"/>
                        <a:ea typeface="Garet Bold"/>
                        <a:cs typeface="Garet Bold"/>
                        <a:sym typeface="Garet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13479">
                <a:tc>
                  <a:txBody>
                    <a:bodyPr/>
                    <a:lstStyle/>
                    <a:p>
                      <a:pPr algn="ctr">
                        <a:lnSpc>
                          <a:spcPts val="2240"/>
                        </a:lnSpc>
                        <a:defRPr/>
                      </a:pPr>
                      <a:endParaRPr lang="en-US" sz="1100"/>
                    </a:p>
                    <a:p>
                      <a:pPr algn="ctr">
                        <a:lnSpc>
                          <a:spcPts val="2659"/>
                        </a:lnSpc>
                      </a:pPr>
                      <a:r>
                        <a:rPr lang="en-US" sz="1899" b="1">
                          <a:solidFill>
                            <a:srgbClr val="FFFFFF"/>
                          </a:solidFill>
                          <a:latin typeface="Garet Bold"/>
                          <a:ea typeface="Garet Bold"/>
                          <a:cs typeface="Garet Bold"/>
                          <a:sym typeface="Garet Bold"/>
                        </a:rPr>
                        <a:t>Random Forest</a:t>
                      </a:r>
                    </a:p>
                    <a:p>
                      <a:pPr algn="ctr">
                        <a:lnSpc>
                          <a:spcPts val="2659"/>
                        </a:lnSpc>
                      </a:pPr>
                      <a:endParaRPr lang="en-US" sz="1899" b="1">
                        <a:solidFill>
                          <a:srgbClr val="FFFFFF"/>
                        </a:solidFill>
                        <a:latin typeface="Garet Bold"/>
                        <a:ea typeface="Garet Bold"/>
                        <a:cs typeface="Garet Bold"/>
                        <a:sym typeface="Garet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13479">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0" y="0"/>
            <a:ext cx="18288000" cy="2227431"/>
            <a:chOff x="0" y="0"/>
            <a:chExt cx="4816593" cy="586648"/>
          </a:xfrm>
        </p:grpSpPr>
        <p:sp>
          <p:nvSpPr>
            <p:cNvPr id="4" name="Freeform 4"/>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IN"/>
            </a:p>
          </p:txBody>
        </p:sp>
        <p:sp>
          <p:nvSpPr>
            <p:cNvPr id="5" name="TextBox 5"/>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11145"/>
            <a:ext cx="5743232" cy="1739860"/>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MODEL EVALUATION</a:t>
            </a:r>
          </a:p>
        </p:txBody>
      </p:sp>
      <p:sp>
        <p:nvSpPr>
          <p:cNvPr id="7" name="AutoShape 7"/>
          <p:cNvSpPr/>
          <p:nvPr/>
        </p:nvSpPr>
        <p:spPr>
          <a:xfrm>
            <a:off x="6913567" y="442204"/>
            <a:ext cx="0" cy="1417611"/>
          </a:xfrm>
          <a:prstGeom prst="line">
            <a:avLst/>
          </a:prstGeom>
          <a:ln w="38100" cap="flat">
            <a:solidFill>
              <a:srgbClr val="FFFFFF"/>
            </a:solidFill>
            <a:prstDash val="solid"/>
            <a:headEnd type="none" w="sm" len="sm"/>
            <a:tailEnd type="none" w="sm" len="sm"/>
          </a:ln>
        </p:spPr>
        <p:txBody>
          <a:bodyPr/>
          <a:lstStyle/>
          <a:p>
            <a:endParaRPr lang="en-IN"/>
          </a:p>
        </p:txBody>
      </p:sp>
      <p:sp>
        <p:nvSpPr>
          <p:cNvPr id="8" name="TextBox 8"/>
          <p:cNvSpPr txBox="1"/>
          <p:nvPr/>
        </p:nvSpPr>
        <p:spPr>
          <a:xfrm>
            <a:off x="7940212" y="-76200"/>
            <a:ext cx="9319088" cy="2550160"/>
          </a:xfrm>
          <a:prstGeom prst="rect">
            <a:avLst/>
          </a:prstGeom>
        </p:spPr>
        <p:txBody>
          <a:bodyPr lIns="0" tIns="0" rIns="0" bIns="0" rtlCol="0" anchor="t">
            <a:spAutoFit/>
          </a:bodyPr>
          <a:lstStyle/>
          <a:p>
            <a:pPr algn="just">
              <a:lnSpc>
                <a:spcPts val="3410"/>
              </a:lnSpc>
            </a:pPr>
            <a:endParaRPr/>
          </a:p>
          <a:p>
            <a:pPr marL="474981" lvl="1" indent="-237491" algn="just">
              <a:lnSpc>
                <a:spcPts val="3410"/>
              </a:lnSpc>
              <a:buFont typeface="Arial"/>
              <a:buChar char="•"/>
            </a:pPr>
            <a:r>
              <a:rPr lang="en-US" sz="2200" b="1" u="sng">
                <a:solidFill>
                  <a:srgbClr val="FFFFFF"/>
                </a:solidFill>
                <a:latin typeface="Open Sans Bold"/>
                <a:ea typeface="Open Sans Bold"/>
                <a:cs typeface="Open Sans Bold"/>
                <a:sym typeface="Open Sans Bold"/>
              </a:rPr>
              <a:t>R² Score:</a:t>
            </a:r>
            <a:r>
              <a:rPr lang="en-US" sz="2200">
                <a:solidFill>
                  <a:srgbClr val="FFFFFF"/>
                </a:solidFill>
                <a:latin typeface="Open Sans"/>
                <a:ea typeface="Open Sans"/>
                <a:cs typeface="Open Sans"/>
                <a:sym typeface="Open Sans"/>
              </a:rPr>
              <a:t> Indicates how well the model explains variance in the target variable. Higher values → better fit.</a:t>
            </a:r>
          </a:p>
          <a:p>
            <a:pPr marL="474981" lvl="1" indent="-237491" algn="just">
              <a:lnSpc>
                <a:spcPts val="3410"/>
              </a:lnSpc>
              <a:buFont typeface="Arial"/>
              <a:buChar char="•"/>
            </a:pPr>
            <a:r>
              <a:rPr lang="en-US" sz="2200" b="1" u="sng">
                <a:solidFill>
                  <a:srgbClr val="FFFFFF"/>
                </a:solidFill>
                <a:latin typeface="Open Sans Bold"/>
                <a:ea typeface="Open Sans Bold"/>
                <a:cs typeface="Open Sans Bold"/>
                <a:sym typeface="Open Sans Bold"/>
              </a:rPr>
              <a:t>RMSE (Root Mean Squared Error)</a:t>
            </a:r>
            <a:r>
              <a:rPr lang="en-US" sz="2200">
                <a:solidFill>
                  <a:srgbClr val="FFFFFF"/>
                </a:solidFill>
                <a:latin typeface="Open Sans"/>
                <a:ea typeface="Open Sans"/>
                <a:cs typeface="Open Sans"/>
                <a:sym typeface="Open Sans"/>
              </a:rPr>
              <a:t>: Measures average prediction error. Lower values → more accurate predictions</a:t>
            </a:r>
          </a:p>
          <a:p>
            <a:pPr marL="0" lvl="0" indent="0" algn="just">
              <a:lnSpc>
                <a:spcPts val="3410"/>
              </a:lnSpc>
            </a:pPr>
            <a:endParaRPr lang="en-US" sz="2200">
              <a:solidFill>
                <a:srgbClr val="FFFFFF"/>
              </a:solidFill>
              <a:latin typeface="Open Sans"/>
              <a:ea typeface="Open Sans"/>
              <a:cs typeface="Open Sans"/>
              <a:sym typeface="Open Sans"/>
            </a:endParaRPr>
          </a:p>
        </p:txBody>
      </p:sp>
      <p:sp>
        <p:nvSpPr>
          <p:cNvPr id="9" name="TextBox 9"/>
          <p:cNvSpPr txBox="1"/>
          <p:nvPr/>
        </p:nvSpPr>
        <p:spPr>
          <a:xfrm>
            <a:off x="8861696" y="5443180"/>
            <a:ext cx="1110762" cy="400622"/>
          </a:xfrm>
          <a:prstGeom prst="rect">
            <a:avLst/>
          </a:prstGeom>
        </p:spPr>
        <p:txBody>
          <a:bodyPr wrap="square" lIns="0" tIns="0" rIns="0" bIns="0" rtlCol="0" anchor="t">
            <a:spAutoFit/>
          </a:bodyPr>
          <a:lstStyle/>
          <a:p>
            <a:pPr algn="ctr">
              <a:lnSpc>
                <a:spcPts val="3416"/>
              </a:lnSpc>
              <a:spcBef>
                <a:spcPct val="0"/>
              </a:spcBef>
            </a:pPr>
            <a:r>
              <a:rPr lang="en-US" sz="2440" b="1" dirty="0">
                <a:solidFill>
                  <a:srgbClr val="000000"/>
                </a:solidFill>
                <a:latin typeface="Inter Bold"/>
                <a:ea typeface="Inter Bold"/>
                <a:cs typeface="Inter Bold"/>
                <a:sym typeface="Inter Bold"/>
              </a:rPr>
              <a:t>0.792</a:t>
            </a:r>
          </a:p>
        </p:txBody>
      </p:sp>
      <p:sp>
        <p:nvSpPr>
          <p:cNvPr id="10" name="TextBox 10"/>
          <p:cNvSpPr txBox="1"/>
          <p:nvPr/>
        </p:nvSpPr>
        <p:spPr>
          <a:xfrm>
            <a:off x="14115276" y="5306206"/>
            <a:ext cx="1353324" cy="400622"/>
          </a:xfrm>
          <a:prstGeom prst="rect">
            <a:avLst/>
          </a:prstGeom>
        </p:spPr>
        <p:txBody>
          <a:bodyPr wrap="square" lIns="0" tIns="0" rIns="0" bIns="0" rtlCol="0" anchor="t">
            <a:spAutoFit/>
          </a:bodyPr>
          <a:lstStyle/>
          <a:p>
            <a:pPr algn="ctr">
              <a:lnSpc>
                <a:spcPts val="3416"/>
              </a:lnSpc>
              <a:spcBef>
                <a:spcPct val="0"/>
              </a:spcBef>
            </a:pPr>
            <a:r>
              <a:rPr lang="en-US" sz="2440" b="1" dirty="0">
                <a:solidFill>
                  <a:srgbClr val="000000"/>
                </a:solidFill>
                <a:latin typeface="Inter Bold"/>
                <a:ea typeface="Inter Bold"/>
                <a:cs typeface="Inter Bold"/>
                <a:sym typeface="Inter Bold"/>
              </a:rPr>
              <a:t>28,329</a:t>
            </a:r>
          </a:p>
        </p:txBody>
      </p:sp>
      <p:sp>
        <p:nvSpPr>
          <p:cNvPr id="11" name="TextBox 11"/>
          <p:cNvSpPr txBox="1"/>
          <p:nvPr/>
        </p:nvSpPr>
        <p:spPr>
          <a:xfrm>
            <a:off x="8862200" y="8667374"/>
            <a:ext cx="1110257" cy="400622"/>
          </a:xfrm>
          <a:prstGeom prst="rect">
            <a:avLst/>
          </a:prstGeom>
        </p:spPr>
        <p:txBody>
          <a:bodyPr wrap="square" lIns="0" tIns="0" rIns="0" bIns="0" rtlCol="0" anchor="t">
            <a:spAutoFit/>
          </a:bodyPr>
          <a:lstStyle/>
          <a:p>
            <a:pPr algn="ctr">
              <a:lnSpc>
                <a:spcPts val="3416"/>
              </a:lnSpc>
              <a:spcBef>
                <a:spcPct val="0"/>
              </a:spcBef>
            </a:pPr>
            <a:r>
              <a:rPr lang="en-US" sz="2440" b="1" dirty="0">
                <a:solidFill>
                  <a:srgbClr val="000000"/>
                </a:solidFill>
                <a:latin typeface="Inter Bold"/>
                <a:ea typeface="Inter Bold"/>
                <a:cs typeface="Inter Bold"/>
                <a:sym typeface="Inter Bold"/>
              </a:rPr>
              <a:t>0.786</a:t>
            </a:r>
          </a:p>
        </p:txBody>
      </p:sp>
      <p:sp>
        <p:nvSpPr>
          <p:cNvPr id="12" name="TextBox 12"/>
          <p:cNvSpPr txBox="1"/>
          <p:nvPr/>
        </p:nvSpPr>
        <p:spPr>
          <a:xfrm>
            <a:off x="8885861" y="6854966"/>
            <a:ext cx="1086597" cy="400622"/>
          </a:xfrm>
          <a:prstGeom prst="rect">
            <a:avLst/>
          </a:prstGeom>
        </p:spPr>
        <p:txBody>
          <a:bodyPr wrap="square" lIns="0" tIns="0" rIns="0" bIns="0" rtlCol="0" anchor="t">
            <a:spAutoFit/>
          </a:bodyPr>
          <a:lstStyle/>
          <a:p>
            <a:pPr algn="ctr">
              <a:lnSpc>
                <a:spcPts val="3416"/>
              </a:lnSpc>
              <a:spcBef>
                <a:spcPct val="0"/>
              </a:spcBef>
            </a:pPr>
            <a:r>
              <a:rPr lang="en-US" sz="2440" b="1" dirty="0">
                <a:solidFill>
                  <a:srgbClr val="000000"/>
                </a:solidFill>
                <a:latin typeface="Inter Bold"/>
                <a:ea typeface="Inter Bold"/>
                <a:cs typeface="Inter Bold"/>
                <a:sym typeface="Inter Bold"/>
              </a:rPr>
              <a:t>0.784</a:t>
            </a:r>
          </a:p>
        </p:txBody>
      </p:sp>
      <p:sp>
        <p:nvSpPr>
          <p:cNvPr id="13" name="TextBox 13"/>
          <p:cNvSpPr txBox="1"/>
          <p:nvPr/>
        </p:nvSpPr>
        <p:spPr>
          <a:xfrm>
            <a:off x="14113359" y="8667374"/>
            <a:ext cx="1352315" cy="400622"/>
          </a:xfrm>
          <a:prstGeom prst="rect">
            <a:avLst/>
          </a:prstGeom>
        </p:spPr>
        <p:txBody>
          <a:bodyPr wrap="square" lIns="0" tIns="0" rIns="0" bIns="0" rtlCol="0" anchor="t">
            <a:spAutoFit/>
          </a:bodyPr>
          <a:lstStyle/>
          <a:p>
            <a:pPr algn="ctr">
              <a:lnSpc>
                <a:spcPts val="3416"/>
              </a:lnSpc>
              <a:spcBef>
                <a:spcPct val="0"/>
              </a:spcBef>
            </a:pPr>
            <a:r>
              <a:rPr lang="en-US" sz="2440" b="1" dirty="0">
                <a:solidFill>
                  <a:srgbClr val="000000"/>
                </a:solidFill>
                <a:latin typeface="Inter Bold"/>
                <a:ea typeface="Inter Bold"/>
                <a:cs typeface="Inter Bold"/>
                <a:sym typeface="Inter Bold"/>
              </a:rPr>
              <a:t>28,776</a:t>
            </a:r>
          </a:p>
        </p:txBody>
      </p:sp>
      <p:sp>
        <p:nvSpPr>
          <p:cNvPr id="14" name="TextBox 14"/>
          <p:cNvSpPr txBox="1"/>
          <p:nvPr/>
        </p:nvSpPr>
        <p:spPr>
          <a:xfrm>
            <a:off x="14116285" y="6854966"/>
            <a:ext cx="1352315" cy="400622"/>
          </a:xfrm>
          <a:prstGeom prst="rect">
            <a:avLst/>
          </a:prstGeom>
        </p:spPr>
        <p:txBody>
          <a:bodyPr wrap="square" lIns="0" tIns="0" rIns="0" bIns="0" rtlCol="0" anchor="t">
            <a:spAutoFit/>
          </a:bodyPr>
          <a:lstStyle/>
          <a:p>
            <a:pPr algn="ctr">
              <a:lnSpc>
                <a:spcPts val="3416"/>
              </a:lnSpc>
              <a:spcBef>
                <a:spcPct val="0"/>
              </a:spcBef>
            </a:pPr>
            <a:r>
              <a:rPr lang="en-US" sz="2440" b="1" dirty="0">
                <a:solidFill>
                  <a:srgbClr val="000000"/>
                </a:solidFill>
                <a:latin typeface="Inter Bold"/>
                <a:ea typeface="Inter Bold"/>
                <a:cs typeface="Inter Bold"/>
                <a:sym typeface="Inter Bold"/>
              </a:rPr>
              <a:t>28,896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0345E4"/>
            </a:solidFill>
          </p:spPr>
          <p:txBody>
            <a:bodyPr/>
            <a:lstStyle/>
            <a:p>
              <a:endParaRPr lang="en-IN"/>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30197" y="1902185"/>
            <a:ext cx="14014525" cy="8268569"/>
          </a:xfrm>
          <a:custGeom>
            <a:avLst/>
            <a:gdLst/>
            <a:ahLst/>
            <a:cxnLst/>
            <a:rect l="l" t="t" r="r" b="b"/>
            <a:pathLst>
              <a:path w="14014525" h="8268569">
                <a:moveTo>
                  <a:pt x="0" y="0"/>
                </a:moveTo>
                <a:lnTo>
                  <a:pt x="14014525" y="0"/>
                </a:lnTo>
                <a:lnTo>
                  <a:pt x="14014525" y="8268569"/>
                </a:lnTo>
                <a:lnTo>
                  <a:pt x="0" y="8268569"/>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461046" y="344528"/>
            <a:ext cx="16552828" cy="1557656"/>
          </a:xfrm>
          <a:prstGeom prst="rect">
            <a:avLst/>
          </a:prstGeom>
        </p:spPr>
        <p:txBody>
          <a:bodyPr lIns="0" tIns="0" rIns="0" bIns="0" rtlCol="0" anchor="t">
            <a:spAutoFit/>
          </a:bodyPr>
          <a:lstStyle/>
          <a:p>
            <a:pPr algn="l">
              <a:lnSpc>
                <a:spcPts val="6224"/>
              </a:lnSpc>
            </a:pPr>
            <a:r>
              <a:rPr lang="en-US" sz="4446" b="1" spc="88">
                <a:solidFill>
                  <a:srgbClr val="FFFFFF"/>
                </a:solidFill>
                <a:latin typeface="Garet Bold"/>
                <a:ea typeface="Garet Bold"/>
                <a:cs typeface="Garet Bold"/>
                <a:sym typeface="Garet Bold"/>
              </a:rPr>
              <a:t>ACTUAL VS PREDICTED CAR PRICES (ALL MODELS)</a:t>
            </a:r>
          </a:p>
          <a:p>
            <a:pPr algn="l">
              <a:lnSpc>
                <a:spcPts val="6224"/>
              </a:lnSpc>
            </a:pPr>
            <a:endParaRPr lang="en-US" sz="4446" b="1" spc="88">
              <a:solidFill>
                <a:srgbClr val="FFFFFF"/>
              </a:solidFill>
              <a:latin typeface="Garet Bold"/>
              <a:ea typeface="Garet Bold"/>
              <a:cs typeface="Garet Bold"/>
              <a:sym typeface="Garet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IN"/>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1908721"/>
            <a:ext cx="1310100" cy="0"/>
          </a:xfrm>
          <a:prstGeom prst="line">
            <a:avLst/>
          </a:prstGeom>
          <a:ln w="95250" cap="flat">
            <a:solidFill>
              <a:srgbClr val="FFFFFF"/>
            </a:solidFill>
            <a:prstDash val="solid"/>
            <a:headEnd type="none" w="sm" len="sm"/>
            <a:tailEnd type="none" w="sm" len="sm"/>
          </a:ln>
        </p:spPr>
        <p:txBody>
          <a:bodyPr/>
          <a:lstStyle/>
          <a:p>
            <a:endParaRPr lang="en-IN"/>
          </a:p>
        </p:txBody>
      </p:sp>
      <p:sp>
        <p:nvSpPr>
          <p:cNvPr id="6" name="TextBox 6"/>
          <p:cNvSpPr txBox="1"/>
          <p:nvPr/>
        </p:nvSpPr>
        <p:spPr>
          <a:xfrm>
            <a:off x="839945" y="744695"/>
            <a:ext cx="4568944" cy="85405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HIGHLIGHTS</a:t>
            </a:r>
          </a:p>
        </p:txBody>
      </p:sp>
      <p:sp>
        <p:nvSpPr>
          <p:cNvPr id="7" name="TextBox 7"/>
          <p:cNvSpPr txBox="1"/>
          <p:nvPr/>
        </p:nvSpPr>
        <p:spPr>
          <a:xfrm>
            <a:off x="916626" y="2483824"/>
            <a:ext cx="5004077" cy="4346212"/>
          </a:xfrm>
          <a:prstGeom prst="rect">
            <a:avLst/>
          </a:prstGeom>
        </p:spPr>
        <p:txBody>
          <a:bodyPr lIns="0" tIns="0" rIns="0" bIns="0" rtlCol="0" anchor="t">
            <a:spAutoFit/>
          </a:bodyPr>
          <a:lstStyle/>
          <a:p>
            <a:pPr marL="0" lvl="0" indent="0" algn="just">
              <a:lnSpc>
                <a:spcPts val="3874"/>
              </a:lnSpc>
            </a:pPr>
            <a:r>
              <a:rPr lang="en-US" sz="2499" b="1">
                <a:solidFill>
                  <a:srgbClr val="FFFFFF"/>
                </a:solidFill>
                <a:latin typeface="Open Sans Bold"/>
                <a:ea typeface="Open Sans Bold"/>
                <a:cs typeface="Open Sans Bold"/>
                <a:sym typeface="Open Sans Bold"/>
              </a:rPr>
              <a:t>Cleaned and analyzed the CarDekho 50k dataset to predict used car prices, with Linear Regression performing best (R² ≈ 0.79). Future work includes adding more data, extra features, advanced models, and real-time deployment.</a:t>
            </a:r>
          </a:p>
        </p:txBody>
      </p:sp>
      <p:grpSp>
        <p:nvGrpSpPr>
          <p:cNvPr id="8" name="Group 8"/>
          <p:cNvGrpSpPr/>
          <p:nvPr/>
        </p:nvGrpSpPr>
        <p:grpSpPr>
          <a:xfrm>
            <a:off x="7357338" y="2740364"/>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txBody>
            <a:bodyPr/>
            <a:lstStyle/>
            <a:p>
              <a:endParaRPr lang="en-IN"/>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8089675" y="3584873"/>
            <a:ext cx="9328172" cy="4170408"/>
          </a:xfrm>
          <a:prstGeom prst="rect">
            <a:avLst/>
          </a:prstGeom>
        </p:spPr>
        <p:txBody>
          <a:bodyPr lIns="0" tIns="0" rIns="0" bIns="0" rtlCol="0" anchor="t">
            <a:spAutoFit/>
          </a:bodyPr>
          <a:lstStyle/>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Add more data and include additional features like insurance, car condition, and market trends.</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Experiment with advanced models such as CatBoost, ensemble stacking, or deep learning.</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Deploy as a web or mobile application for real-time car price predictions.</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Apply similar methods to other markets like bikes, electronics, or real estate pricing.</a:t>
            </a:r>
          </a:p>
          <a:p>
            <a:pPr marL="0" lvl="0" indent="0" algn="just">
              <a:lnSpc>
                <a:spcPts val="3720"/>
              </a:lnSpc>
            </a:pPr>
            <a:endParaRPr lang="en-US" sz="2400">
              <a:solidFill>
                <a:srgbClr val="000000"/>
              </a:solidFill>
              <a:latin typeface="Open Sans"/>
              <a:ea typeface="Open Sans"/>
              <a:cs typeface="Open Sans"/>
              <a:sym typeface="Open Sans"/>
            </a:endParaRPr>
          </a:p>
        </p:txBody>
      </p:sp>
      <p:sp>
        <p:nvSpPr>
          <p:cNvPr id="12" name="TextBox 12"/>
          <p:cNvSpPr txBox="1"/>
          <p:nvPr/>
        </p:nvSpPr>
        <p:spPr>
          <a:xfrm>
            <a:off x="8278430" y="2871602"/>
            <a:ext cx="5503645" cy="422235"/>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Future Scope:</a:t>
            </a:r>
          </a:p>
        </p:txBody>
      </p:sp>
      <p:grpSp>
        <p:nvGrpSpPr>
          <p:cNvPr id="13" name="Group 13"/>
          <p:cNvGrpSpPr/>
          <p:nvPr/>
        </p:nvGrpSpPr>
        <p:grpSpPr>
          <a:xfrm>
            <a:off x="15740861" y="6749958"/>
            <a:ext cx="4596322" cy="459632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I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8278430" y="340111"/>
            <a:ext cx="1479329" cy="1479329"/>
            <a:chOff x="0" y="0"/>
            <a:chExt cx="812800" cy="812800"/>
          </a:xfrm>
        </p:grpSpPr>
        <p:sp>
          <p:nvSpPr>
            <p:cNvPr id="17" name="Freeform 17"/>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txBody>
            <a:bodyPr/>
            <a:lstStyle/>
            <a:p>
              <a:endParaRPr lang="en-IN"/>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293368" y="1219358"/>
            <a:ext cx="771724" cy="7717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en-IN"/>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5400000">
            <a:off x="5324660" y="9048119"/>
            <a:ext cx="596043" cy="59604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en-IN"/>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IN"/>
          </a:p>
        </p:txBody>
      </p:sp>
      <p:sp>
        <p:nvSpPr>
          <p:cNvPr id="3" name="TextBox 3"/>
          <p:cNvSpPr txBox="1"/>
          <p:nvPr/>
        </p:nvSpPr>
        <p:spPr>
          <a:xfrm>
            <a:off x="-5110832" y="2360855"/>
            <a:ext cx="22075149" cy="1078221"/>
          </a:xfrm>
          <a:prstGeom prst="rect">
            <a:avLst/>
          </a:prstGeom>
        </p:spPr>
        <p:txBody>
          <a:bodyPr lIns="0" tIns="0" rIns="0" bIns="0" rtlCol="0" anchor="t">
            <a:spAutoFit/>
          </a:bodyPr>
          <a:lstStyle/>
          <a:p>
            <a:pPr algn="ctr">
              <a:lnSpc>
                <a:spcPts val="8821"/>
              </a:lnSpc>
            </a:pPr>
            <a:r>
              <a:rPr lang="en-US" sz="6301" b="1" u="sng">
                <a:solidFill>
                  <a:srgbClr val="FFFFFF"/>
                </a:solidFill>
                <a:latin typeface="Garet Bold"/>
                <a:ea typeface="Garet Bold"/>
                <a:cs typeface="Garet Bold"/>
                <a:sym typeface="Garet Bold"/>
              </a:rPr>
              <a:t>CONCLUSION</a:t>
            </a:r>
          </a:p>
        </p:txBody>
      </p:sp>
      <p:sp>
        <p:nvSpPr>
          <p:cNvPr id="4" name="TextBox 4"/>
          <p:cNvSpPr txBox="1"/>
          <p:nvPr/>
        </p:nvSpPr>
        <p:spPr>
          <a:xfrm>
            <a:off x="2736525" y="3668535"/>
            <a:ext cx="13468044" cy="4863419"/>
          </a:xfrm>
          <a:prstGeom prst="rect">
            <a:avLst/>
          </a:prstGeom>
        </p:spPr>
        <p:txBody>
          <a:bodyPr lIns="0" tIns="0" rIns="0" bIns="0" rtlCol="0" anchor="t">
            <a:spAutoFit/>
          </a:bodyPr>
          <a:lstStyle/>
          <a:p>
            <a:pPr marL="706782" lvl="1" indent="-353391" algn="l">
              <a:lnSpc>
                <a:spcPts val="6547"/>
              </a:lnSpc>
              <a:buFont typeface="Arial"/>
              <a:buChar char="•"/>
            </a:pPr>
            <a:r>
              <a:rPr lang="en-US" sz="3273" b="1">
                <a:solidFill>
                  <a:srgbClr val="FFFFFF"/>
                </a:solidFill>
                <a:latin typeface="Open Sans Bold"/>
                <a:ea typeface="Open Sans Bold"/>
                <a:cs typeface="Open Sans Bold"/>
                <a:sym typeface="Open Sans Bold"/>
              </a:rPr>
              <a:t>Cleaned and analyzed the CarDekho 50k dataset.</a:t>
            </a:r>
          </a:p>
          <a:p>
            <a:pPr marL="706782" lvl="1" indent="-353391" algn="l">
              <a:lnSpc>
                <a:spcPts val="6547"/>
              </a:lnSpc>
              <a:buFont typeface="Arial"/>
              <a:buChar char="•"/>
            </a:pPr>
            <a:r>
              <a:rPr lang="en-US" sz="3273" b="1">
                <a:solidFill>
                  <a:srgbClr val="FFFFFF"/>
                </a:solidFill>
                <a:latin typeface="Open Sans Bold"/>
                <a:ea typeface="Open Sans Bold"/>
                <a:cs typeface="Open Sans Bold"/>
                <a:sym typeface="Open Sans Bold"/>
              </a:rPr>
              <a:t>Explored relationships between features and car price.</a:t>
            </a:r>
          </a:p>
          <a:p>
            <a:pPr marL="706782" lvl="1" indent="-353391" algn="l">
              <a:lnSpc>
                <a:spcPts val="6547"/>
              </a:lnSpc>
              <a:buFont typeface="Arial"/>
              <a:buChar char="•"/>
            </a:pPr>
            <a:r>
              <a:rPr lang="en-US" sz="3273" b="1">
                <a:solidFill>
                  <a:srgbClr val="FFFFFF"/>
                </a:solidFill>
                <a:latin typeface="Open Sans Bold"/>
                <a:ea typeface="Open Sans Bold"/>
                <a:cs typeface="Open Sans Bold"/>
                <a:sym typeface="Open Sans Bold"/>
              </a:rPr>
              <a:t>Built models: Linear Regression, Random Forest, XGBoost.</a:t>
            </a:r>
          </a:p>
          <a:p>
            <a:pPr marL="706782" lvl="1" indent="-353391" algn="l">
              <a:lnSpc>
                <a:spcPts val="6547"/>
              </a:lnSpc>
              <a:buFont typeface="Arial"/>
              <a:buChar char="•"/>
            </a:pPr>
            <a:r>
              <a:rPr lang="en-US" sz="3273" b="1">
                <a:solidFill>
                  <a:srgbClr val="FFFFFF"/>
                </a:solidFill>
                <a:latin typeface="Open Sans Bold"/>
                <a:ea typeface="Open Sans Bold"/>
                <a:cs typeface="Open Sans Bold"/>
                <a:sym typeface="Open Sans Bold"/>
              </a:rPr>
              <a:t>Linear Regression gave the best results: R² ≈ 0.79.</a:t>
            </a:r>
          </a:p>
          <a:p>
            <a:pPr marL="706782" lvl="1" indent="-353391" algn="l">
              <a:lnSpc>
                <a:spcPts val="6547"/>
              </a:lnSpc>
              <a:buFont typeface="Arial"/>
              <a:buChar char="•"/>
            </a:pPr>
            <a:r>
              <a:rPr lang="en-US" sz="3273" b="1">
                <a:solidFill>
                  <a:srgbClr val="FFFFFF"/>
                </a:solidFill>
                <a:latin typeface="Open Sans Bold"/>
                <a:ea typeface="Open Sans Bold"/>
                <a:cs typeface="Open Sans Bold"/>
                <a:sym typeface="Open Sans Bold"/>
              </a:rPr>
              <a:t>Models can predict car prices reasonably well.</a:t>
            </a:r>
          </a:p>
          <a:p>
            <a:pPr marL="0" lvl="0" indent="0" algn="l">
              <a:lnSpc>
                <a:spcPts val="6547"/>
              </a:lnSpc>
            </a:pPr>
            <a:endParaRPr lang="en-US" sz="3273" b="1">
              <a:solidFill>
                <a:srgbClr val="FFFFFF"/>
              </a:solidFill>
              <a:latin typeface="Open Sans Bold"/>
              <a:ea typeface="Open Sans Bold"/>
              <a:cs typeface="Open Sans Bold"/>
              <a:sym typeface="Open Sans Bold"/>
            </a:endParaRPr>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55020" y="7356528"/>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txBody>
            <a:bodyPr/>
            <a:lstStyle/>
            <a:p>
              <a:endParaRPr lang="en-IN"/>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IN"/>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IN"/>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IN"/>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IN"/>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5465412"/>
            <a:ext cx="4967731" cy="698008"/>
            <a:chOff x="0" y="0"/>
            <a:chExt cx="1308374" cy="183838"/>
          </a:xfrm>
        </p:grpSpPr>
        <p:sp>
          <p:nvSpPr>
            <p:cNvPr id="17" name="Freeform 17"/>
            <p:cNvSpPr/>
            <p:nvPr/>
          </p:nvSpPr>
          <p:spPr>
            <a:xfrm>
              <a:off x="0" y="0"/>
              <a:ext cx="1308374" cy="183838"/>
            </a:xfrm>
            <a:custGeom>
              <a:avLst/>
              <a:gdLst/>
              <a:ahLst/>
              <a:cxnLst/>
              <a:rect l="l" t="t" r="r" b="b"/>
              <a:pathLst>
                <a:path w="1308374" h="183838">
                  <a:moveTo>
                    <a:pt x="79481" y="0"/>
                  </a:moveTo>
                  <a:lnTo>
                    <a:pt x="1228893" y="0"/>
                  </a:lnTo>
                  <a:cubicBezTo>
                    <a:pt x="1249973" y="0"/>
                    <a:pt x="1270189" y="8374"/>
                    <a:pt x="1285094" y="23279"/>
                  </a:cubicBezTo>
                  <a:cubicBezTo>
                    <a:pt x="1300000" y="38185"/>
                    <a:pt x="1308374" y="58401"/>
                    <a:pt x="1308374" y="79481"/>
                  </a:cubicBezTo>
                  <a:lnTo>
                    <a:pt x="1308374" y="104357"/>
                  </a:lnTo>
                  <a:cubicBezTo>
                    <a:pt x="1308374" y="125437"/>
                    <a:pt x="1300000" y="145653"/>
                    <a:pt x="1285094" y="160558"/>
                  </a:cubicBezTo>
                  <a:cubicBezTo>
                    <a:pt x="1270189" y="175464"/>
                    <a:pt x="1249973" y="183838"/>
                    <a:pt x="1228893" y="183838"/>
                  </a:cubicBezTo>
                  <a:lnTo>
                    <a:pt x="79481" y="183838"/>
                  </a:lnTo>
                  <a:cubicBezTo>
                    <a:pt x="58401" y="183838"/>
                    <a:pt x="38185" y="175464"/>
                    <a:pt x="23279" y="160558"/>
                  </a:cubicBezTo>
                  <a:cubicBezTo>
                    <a:pt x="8374" y="145653"/>
                    <a:pt x="0" y="125437"/>
                    <a:pt x="0" y="104357"/>
                  </a:cubicBezTo>
                  <a:lnTo>
                    <a:pt x="0" y="79481"/>
                  </a:lnTo>
                  <a:cubicBezTo>
                    <a:pt x="0" y="58401"/>
                    <a:pt x="8374" y="38185"/>
                    <a:pt x="23279" y="23279"/>
                  </a:cubicBezTo>
                  <a:cubicBezTo>
                    <a:pt x="38185" y="8374"/>
                    <a:pt x="58401" y="0"/>
                    <a:pt x="79481" y="0"/>
                  </a:cubicBezTo>
                  <a:close/>
                </a:path>
              </a:pathLst>
            </a:custGeom>
            <a:solidFill>
              <a:srgbClr val="0345E4"/>
            </a:solidFill>
          </p:spPr>
          <p:txBody>
            <a:bodyPr/>
            <a:lstStyle/>
            <a:p>
              <a:endParaRPr lang="en-IN"/>
            </a:p>
          </p:txBody>
        </p:sp>
        <p:sp>
          <p:nvSpPr>
            <p:cNvPr id="18" name="TextBox 18"/>
            <p:cNvSpPr txBox="1"/>
            <p:nvPr/>
          </p:nvSpPr>
          <p:spPr>
            <a:xfrm>
              <a:off x="0" y="-28575"/>
              <a:ext cx="1308374" cy="212413"/>
            </a:xfrm>
            <a:prstGeom prst="rect">
              <a:avLst/>
            </a:prstGeom>
          </p:spPr>
          <p:txBody>
            <a:bodyPr lIns="50800" tIns="50800" rIns="50800" bIns="50800" rtlCol="0" anchor="ctr"/>
            <a:lstStyle/>
            <a:p>
              <a:pPr algn="ctr">
                <a:lnSpc>
                  <a:spcPts val="2659"/>
                </a:lnSpc>
              </a:pPr>
              <a:r>
                <a:rPr lang="en-US" sz="1899">
                  <a:solidFill>
                    <a:srgbClr val="FFFFFF"/>
                  </a:solidFill>
                  <a:latin typeface="Garet"/>
                  <a:ea typeface="Garet"/>
                  <a:cs typeface="Garet"/>
                  <a:sym typeface="Garet"/>
                </a:rPr>
                <a:t>Explore the project and connect!</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IN"/>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484493" y="9014056"/>
            <a:ext cx="2545888" cy="25458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IN"/>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377330" y="455646"/>
            <a:ext cx="3771068" cy="953946"/>
          </a:xfrm>
          <a:custGeom>
            <a:avLst/>
            <a:gdLst/>
            <a:ahLst/>
            <a:cxnLst/>
            <a:rect l="l" t="t" r="r" b="b"/>
            <a:pathLst>
              <a:path w="3771068" h="953946">
                <a:moveTo>
                  <a:pt x="0" y="0"/>
                </a:moveTo>
                <a:lnTo>
                  <a:pt x="3771068" y="0"/>
                </a:lnTo>
                <a:lnTo>
                  <a:pt x="3771068" y="953946"/>
                </a:lnTo>
                <a:lnTo>
                  <a:pt x="0" y="953946"/>
                </a:lnTo>
                <a:lnTo>
                  <a:pt x="0" y="0"/>
                </a:lnTo>
                <a:close/>
              </a:path>
            </a:pathLst>
          </a:custGeom>
          <a:blipFill>
            <a:blip r:embed="rId3"/>
            <a:stretch>
              <a:fillRect/>
            </a:stretch>
          </a:blipFill>
        </p:spPr>
        <p:txBody>
          <a:bodyPr/>
          <a:lstStyle/>
          <a:p>
            <a:endParaRPr lang="en-IN"/>
          </a:p>
        </p:txBody>
      </p:sp>
      <p:sp>
        <p:nvSpPr>
          <p:cNvPr id="26" name="Freeform 26"/>
          <p:cNvSpPr/>
          <p:nvPr/>
        </p:nvSpPr>
        <p:spPr>
          <a:xfrm>
            <a:off x="1209843" y="7109187"/>
            <a:ext cx="5382311" cy="1674915"/>
          </a:xfrm>
          <a:custGeom>
            <a:avLst/>
            <a:gdLst/>
            <a:ahLst/>
            <a:cxnLst/>
            <a:rect l="l" t="t" r="r" b="b"/>
            <a:pathLst>
              <a:path w="5382311" h="1674915">
                <a:moveTo>
                  <a:pt x="0" y="0"/>
                </a:moveTo>
                <a:lnTo>
                  <a:pt x="5382311" y="0"/>
                </a:lnTo>
                <a:lnTo>
                  <a:pt x="5382311" y="1674915"/>
                </a:lnTo>
                <a:lnTo>
                  <a:pt x="0" y="1674915"/>
                </a:lnTo>
                <a:lnTo>
                  <a:pt x="0" y="0"/>
                </a:lnTo>
                <a:close/>
              </a:path>
            </a:pathLst>
          </a:custGeom>
          <a:blipFill>
            <a:blip r:embed="rId4"/>
            <a:stretch>
              <a:fillRect/>
            </a:stretch>
          </a:blipFill>
        </p:spPr>
        <p:txBody>
          <a:bodyPr/>
          <a:lstStyle/>
          <a:p>
            <a:endParaRPr lang="en-IN"/>
          </a:p>
        </p:txBody>
      </p:sp>
      <p:sp>
        <p:nvSpPr>
          <p:cNvPr id="27" name="TextBox 27"/>
          <p:cNvSpPr txBox="1"/>
          <p:nvPr/>
        </p:nvSpPr>
        <p:spPr>
          <a:xfrm>
            <a:off x="1895433" y="8736477"/>
            <a:ext cx="10764622" cy="118941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GitHub: </a:t>
            </a:r>
            <a:r>
              <a:rPr lang="en-US" sz="2300" u="sng">
                <a:solidFill>
                  <a:srgbClr val="000000"/>
                </a:solidFill>
                <a:latin typeface="Garet"/>
                <a:ea typeface="Garet"/>
                <a:cs typeface="Garet"/>
                <a:sym typeface="Garet"/>
                <a:hlinkClick r:id="rId5" tooltip="https://github.com/suryavanshi1448/12301448?utm_source=chatgpt.com"/>
              </a:rPr>
              <a:t>github.com/suryavanshi1448/12301448</a:t>
            </a:r>
          </a:p>
          <a:p>
            <a:pPr algn="l">
              <a:lnSpc>
                <a:spcPts val="3220"/>
              </a:lnSpc>
            </a:pPr>
            <a:r>
              <a:rPr lang="en-US" sz="2300">
                <a:solidFill>
                  <a:srgbClr val="000000"/>
                </a:solidFill>
                <a:latin typeface="Garet"/>
                <a:ea typeface="Garet"/>
                <a:cs typeface="Garet"/>
                <a:sym typeface="Garet"/>
              </a:rPr>
              <a:t>LinkedIn: </a:t>
            </a:r>
            <a:r>
              <a:rPr lang="en-US" sz="2300" u="sng">
                <a:solidFill>
                  <a:srgbClr val="000000"/>
                </a:solidFill>
                <a:latin typeface="Garet"/>
                <a:ea typeface="Garet"/>
                <a:cs typeface="Garet"/>
                <a:sym typeface="Garet"/>
                <a:hlinkClick r:id="rId6" tooltip="https://www.linkedin.com/in/suryavanshi-abhishek"/>
              </a:rPr>
              <a:t>linkedin</a:t>
            </a:r>
            <a:r>
              <a:rPr lang="en-US" sz="2300" u="sng">
                <a:solidFill>
                  <a:srgbClr val="000000"/>
                </a:solidFill>
                <a:latin typeface="Garet"/>
                <a:ea typeface="Garet"/>
                <a:cs typeface="Garet"/>
                <a:sym typeface="Garet"/>
                <a:hlinkClick r:id="rId6" tooltip="https://www.linkedin.com/in/suryavanshi-abhishek"/>
              </a:rPr>
              <a:t>.com/in/suryavanshi-abhishek</a:t>
            </a:r>
          </a:p>
          <a:p>
            <a:pPr algn="l">
              <a:lnSpc>
                <a:spcPts val="3220"/>
              </a:lnSpc>
            </a:pPr>
            <a:endParaRPr lang="en-US" sz="2300" u="sng">
              <a:solidFill>
                <a:srgbClr val="000000"/>
              </a:solidFill>
              <a:latin typeface="Garet"/>
              <a:ea typeface="Garet"/>
              <a:cs typeface="Garet"/>
              <a:sym typeface="Garet"/>
              <a:hlinkClick r:id="rId6" tooltip="https://www.linkedin.com/in/suryavanshi-abhishek"/>
            </a:endParaRPr>
          </a:p>
        </p:txBody>
      </p:sp>
      <p:sp>
        <p:nvSpPr>
          <p:cNvPr id="28" name="TextBox 28"/>
          <p:cNvSpPr txBox="1"/>
          <p:nvPr/>
        </p:nvSpPr>
        <p:spPr>
          <a:xfrm>
            <a:off x="1653503" y="4648200"/>
            <a:ext cx="8766566" cy="495300"/>
          </a:xfrm>
          <a:prstGeom prst="rect">
            <a:avLst/>
          </a:prstGeom>
        </p:spPr>
        <p:txBody>
          <a:bodyPr lIns="0" tIns="0" rIns="0" bIns="0" rtlCol="0" anchor="t">
            <a:spAutoFit/>
          </a:bodyPr>
          <a:lstStyle/>
          <a:p>
            <a:pPr algn="l">
              <a:lnSpc>
                <a:spcPts val="4199"/>
              </a:lnSpc>
            </a:pPr>
            <a:r>
              <a:rPr lang="en-US" sz="2999" spc="299">
                <a:solidFill>
                  <a:srgbClr val="000000"/>
                </a:solidFill>
                <a:latin typeface="Garet"/>
                <a:ea typeface="Garet"/>
                <a:cs typeface="Garet"/>
                <a:sym typeface="Garet"/>
              </a:rPr>
              <a:t>FOR YOUR ATTENTION</a:t>
            </a:r>
          </a:p>
        </p:txBody>
      </p:sp>
      <p:sp>
        <p:nvSpPr>
          <p:cNvPr id="29" name="TextBox 29"/>
          <p:cNvSpPr txBox="1"/>
          <p:nvPr/>
        </p:nvSpPr>
        <p:spPr>
          <a:xfrm>
            <a:off x="1624423" y="3135538"/>
            <a:ext cx="8795646" cy="1523365"/>
          </a:xfrm>
          <a:prstGeom prst="rect">
            <a:avLst/>
          </a:prstGeom>
        </p:spPr>
        <p:txBody>
          <a:bodyPr lIns="0" tIns="0" rIns="0" bIns="0" rtlCol="0" anchor="t">
            <a:spAutoFit/>
          </a:bodyPr>
          <a:lstStyle/>
          <a:p>
            <a:pPr algn="l">
              <a:lnSpc>
                <a:spcPts val="11960"/>
              </a:lnSpc>
            </a:pPr>
            <a:r>
              <a:rPr lang="en-US" sz="10400" b="1">
                <a:solidFill>
                  <a:srgbClr val="000000"/>
                </a:solidFill>
                <a:latin typeface="Garet Bold"/>
                <a:ea typeface="Garet Bold"/>
                <a:cs typeface="Garet Bold"/>
                <a:sym typeface="Garet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77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txBody>
            <a:bodyPr/>
            <a:lstStyle/>
            <a:p>
              <a:endParaRPr lang="en-IN"/>
            </a:p>
          </p:txBody>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13462" r="13462"/>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IN"/>
            </a:p>
          </p:txBody>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IN"/>
            </a:p>
          </p:txBody>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IN"/>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297118" y="2384162"/>
            <a:ext cx="969409" cy="969409"/>
            <a:chOff x="0" y="0"/>
            <a:chExt cx="812800" cy="812800"/>
          </a:xfrm>
        </p:grpSpPr>
        <p:sp>
          <p:nvSpPr>
            <p:cNvPr id="17" name="Freeform 1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IN"/>
            </a:p>
          </p:txBody>
        </p:sp>
        <p:sp>
          <p:nvSpPr>
            <p:cNvPr id="18" name="TextBox 1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01</a:t>
              </a:r>
            </a:p>
          </p:txBody>
        </p:sp>
      </p:grpSp>
      <p:grpSp>
        <p:nvGrpSpPr>
          <p:cNvPr id="19" name="Group 19"/>
          <p:cNvGrpSpPr/>
          <p:nvPr/>
        </p:nvGrpSpPr>
        <p:grpSpPr>
          <a:xfrm>
            <a:off x="7297118" y="3565108"/>
            <a:ext cx="969409" cy="969409"/>
            <a:chOff x="0" y="0"/>
            <a:chExt cx="812800" cy="812800"/>
          </a:xfrm>
        </p:grpSpPr>
        <p:sp>
          <p:nvSpPr>
            <p:cNvPr id="20" name="Freeform 2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IN"/>
            </a:p>
          </p:txBody>
        </p:sp>
        <p:sp>
          <p:nvSpPr>
            <p:cNvPr id="21" name="TextBox 2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02</a:t>
              </a:r>
            </a:p>
          </p:txBody>
        </p:sp>
      </p:grpSp>
      <p:grpSp>
        <p:nvGrpSpPr>
          <p:cNvPr id="22" name="Group 22"/>
          <p:cNvGrpSpPr/>
          <p:nvPr/>
        </p:nvGrpSpPr>
        <p:grpSpPr>
          <a:xfrm>
            <a:off x="7297118" y="4746054"/>
            <a:ext cx="969409" cy="969409"/>
            <a:chOff x="0" y="0"/>
            <a:chExt cx="812800" cy="812800"/>
          </a:xfrm>
        </p:grpSpPr>
        <p:sp>
          <p:nvSpPr>
            <p:cNvPr id="23" name="Freeform 2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IN"/>
            </a:p>
          </p:txBody>
        </p:sp>
        <p:sp>
          <p:nvSpPr>
            <p:cNvPr id="24" name="TextBox 2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03</a:t>
              </a:r>
            </a:p>
          </p:txBody>
        </p:sp>
      </p:grpSp>
      <p:grpSp>
        <p:nvGrpSpPr>
          <p:cNvPr id="25" name="Group 25"/>
          <p:cNvGrpSpPr/>
          <p:nvPr/>
        </p:nvGrpSpPr>
        <p:grpSpPr>
          <a:xfrm>
            <a:off x="7297118" y="5927000"/>
            <a:ext cx="969409" cy="969409"/>
            <a:chOff x="0" y="0"/>
            <a:chExt cx="812800" cy="812800"/>
          </a:xfrm>
        </p:grpSpPr>
        <p:sp>
          <p:nvSpPr>
            <p:cNvPr id="26" name="Freeform 26"/>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IN"/>
            </a:p>
          </p:txBody>
        </p:sp>
        <p:sp>
          <p:nvSpPr>
            <p:cNvPr id="27" name="TextBox 27"/>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04</a:t>
              </a:r>
            </a:p>
          </p:txBody>
        </p:sp>
      </p:grpSp>
      <p:grpSp>
        <p:nvGrpSpPr>
          <p:cNvPr id="28" name="Group 28"/>
          <p:cNvGrpSpPr/>
          <p:nvPr/>
        </p:nvGrpSpPr>
        <p:grpSpPr>
          <a:xfrm>
            <a:off x="7297118" y="7107945"/>
            <a:ext cx="969409" cy="969409"/>
            <a:chOff x="0" y="0"/>
            <a:chExt cx="812800" cy="812800"/>
          </a:xfrm>
        </p:grpSpPr>
        <p:sp>
          <p:nvSpPr>
            <p:cNvPr id="29" name="Freeform 29"/>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IN"/>
            </a:p>
          </p:txBody>
        </p:sp>
        <p:sp>
          <p:nvSpPr>
            <p:cNvPr id="30" name="TextBox 30"/>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05</a:t>
              </a:r>
            </a:p>
          </p:txBody>
        </p:sp>
      </p:grpSp>
      <p:grpSp>
        <p:nvGrpSpPr>
          <p:cNvPr id="31" name="Group 31"/>
          <p:cNvGrpSpPr/>
          <p:nvPr/>
        </p:nvGrpSpPr>
        <p:grpSpPr>
          <a:xfrm>
            <a:off x="7297118" y="8288891"/>
            <a:ext cx="969409" cy="969409"/>
            <a:chOff x="0" y="0"/>
            <a:chExt cx="812800" cy="812800"/>
          </a:xfrm>
        </p:grpSpPr>
        <p:sp>
          <p:nvSpPr>
            <p:cNvPr id="32" name="Freeform 32"/>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IN"/>
            </a:p>
          </p:txBody>
        </p:sp>
        <p:sp>
          <p:nvSpPr>
            <p:cNvPr id="33" name="TextBox 33"/>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06</a:t>
              </a:r>
            </a:p>
          </p:txBody>
        </p:sp>
      </p:grpSp>
      <p:grpSp>
        <p:nvGrpSpPr>
          <p:cNvPr id="34" name="Group 34"/>
          <p:cNvGrpSpPr/>
          <p:nvPr/>
        </p:nvGrpSpPr>
        <p:grpSpPr>
          <a:xfrm>
            <a:off x="15011231" y="1028700"/>
            <a:ext cx="1652841" cy="1652841"/>
            <a:chOff x="0" y="0"/>
            <a:chExt cx="812800" cy="812800"/>
          </a:xfrm>
        </p:grpSpPr>
        <p:sp>
          <p:nvSpPr>
            <p:cNvPr id="35" name="Freeform 35"/>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txBody>
            <a:bodyPr/>
            <a:lstStyle/>
            <a:p>
              <a:endParaRPr lang="en-IN"/>
            </a:p>
          </p:txBody>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4814124" y="816351"/>
            <a:ext cx="771724" cy="771724"/>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en-IN"/>
            </a:p>
          </p:txBody>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2919457" y="8414693"/>
            <a:ext cx="3744615" cy="3744615"/>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IN"/>
            </a:p>
          </p:txBody>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7297118" y="692526"/>
            <a:ext cx="7494647" cy="1155745"/>
          </a:xfrm>
          <a:prstGeom prst="rect">
            <a:avLst/>
          </a:prstGeom>
        </p:spPr>
        <p:txBody>
          <a:bodyPr lIns="0" tIns="0" rIns="0" bIns="0" rtlCol="0" anchor="t">
            <a:spAutoFit/>
          </a:bodyPr>
          <a:lstStyle/>
          <a:p>
            <a:pPr algn="l">
              <a:lnSpc>
                <a:spcPts val="9487"/>
              </a:lnSpc>
            </a:pPr>
            <a:r>
              <a:rPr lang="en-US" sz="6776" b="1">
                <a:solidFill>
                  <a:srgbClr val="000000"/>
                </a:solidFill>
                <a:latin typeface="Garet Bold"/>
                <a:ea typeface="Garet Bold"/>
                <a:cs typeface="Garet Bold"/>
                <a:sym typeface="Garet Bold"/>
              </a:rPr>
              <a:t>CONTENT</a:t>
            </a:r>
          </a:p>
        </p:txBody>
      </p:sp>
      <p:sp>
        <p:nvSpPr>
          <p:cNvPr id="44" name="TextBox 44"/>
          <p:cNvSpPr txBox="1"/>
          <p:nvPr/>
        </p:nvSpPr>
        <p:spPr>
          <a:xfrm>
            <a:off x="8485829" y="2633916"/>
            <a:ext cx="7351823" cy="42223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Introduction &amp; Problem Statement</a:t>
            </a:r>
          </a:p>
        </p:txBody>
      </p:sp>
      <p:sp>
        <p:nvSpPr>
          <p:cNvPr id="45" name="TextBox 45"/>
          <p:cNvSpPr txBox="1"/>
          <p:nvPr/>
        </p:nvSpPr>
        <p:spPr>
          <a:xfrm>
            <a:off x="8485829" y="3814862"/>
            <a:ext cx="7351823" cy="1298454"/>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Dataset &amp; Data Preprocessing</a:t>
            </a:r>
          </a:p>
          <a:p>
            <a:pPr algn="l">
              <a:lnSpc>
                <a:spcPts val="3499"/>
              </a:lnSpc>
            </a:pPr>
            <a:endParaRPr lang="en-US" sz="2499">
              <a:solidFill>
                <a:srgbClr val="000000"/>
              </a:solidFill>
              <a:latin typeface="Garet"/>
              <a:ea typeface="Garet"/>
              <a:cs typeface="Garet"/>
              <a:sym typeface="Garet"/>
            </a:endParaRPr>
          </a:p>
          <a:p>
            <a:pPr algn="l">
              <a:lnSpc>
                <a:spcPts val="3499"/>
              </a:lnSpc>
            </a:pPr>
            <a:endParaRPr lang="en-US" sz="2499">
              <a:solidFill>
                <a:srgbClr val="000000"/>
              </a:solidFill>
              <a:latin typeface="Garet"/>
              <a:ea typeface="Garet"/>
              <a:cs typeface="Garet"/>
              <a:sym typeface="Garet"/>
            </a:endParaRPr>
          </a:p>
        </p:txBody>
      </p:sp>
      <p:sp>
        <p:nvSpPr>
          <p:cNvPr id="46" name="TextBox 46"/>
          <p:cNvSpPr txBox="1"/>
          <p:nvPr/>
        </p:nvSpPr>
        <p:spPr>
          <a:xfrm>
            <a:off x="8485829" y="4849725"/>
            <a:ext cx="7351823" cy="1298454"/>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Exploratory Data Analysis (EDA) &amp; Feature Engineering</a:t>
            </a:r>
          </a:p>
          <a:p>
            <a:pPr algn="l">
              <a:lnSpc>
                <a:spcPts val="3499"/>
              </a:lnSpc>
            </a:pPr>
            <a:endParaRPr lang="en-US" sz="2499">
              <a:solidFill>
                <a:srgbClr val="000000"/>
              </a:solidFill>
              <a:latin typeface="Garet"/>
              <a:ea typeface="Garet"/>
              <a:cs typeface="Garet"/>
              <a:sym typeface="Garet"/>
            </a:endParaRPr>
          </a:p>
        </p:txBody>
      </p:sp>
      <p:sp>
        <p:nvSpPr>
          <p:cNvPr id="47" name="TextBox 47"/>
          <p:cNvSpPr txBox="1"/>
          <p:nvPr/>
        </p:nvSpPr>
        <p:spPr>
          <a:xfrm>
            <a:off x="8485829" y="6176754"/>
            <a:ext cx="7351823" cy="860344"/>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Machine Learning Models &amp; Training</a:t>
            </a:r>
          </a:p>
          <a:p>
            <a:pPr algn="l">
              <a:lnSpc>
                <a:spcPts val="3499"/>
              </a:lnSpc>
            </a:pPr>
            <a:endParaRPr lang="en-US" sz="2499">
              <a:solidFill>
                <a:srgbClr val="000000"/>
              </a:solidFill>
              <a:latin typeface="Garet"/>
              <a:ea typeface="Garet"/>
              <a:cs typeface="Garet"/>
              <a:sym typeface="Garet"/>
            </a:endParaRPr>
          </a:p>
        </p:txBody>
      </p:sp>
      <p:sp>
        <p:nvSpPr>
          <p:cNvPr id="48" name="TextBox 48"/>
          <p:cNvSpPr txBox="1"/>
          <p:nvPr/>
        </p:nvSpPr>
        <p:spPr>
          <a:xfrm>
            <a:off x="8485829" y="7357700"/>
            <a:ext cx="7351823" cy="1298454"/>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Model Evaluation &amp; Results</a:t>
            </a:r>
          </a:p>
          <a:p>
            <a:pPr algn="l">
              <a:lnSpc>
                <a:spcPts val="3499"/>
              </a:lnSpc>
            </a:pPr>
            <a:endParaRPr lang="en-US" sz="2499">
              <a:solidFill>
                <a:srgbClr val="000000"/>
              </a:solidFill>
              <a:latin typeface="Garet"/>
              <a:ea typeface="Garet"/>
              <a:cs typeface="Garet"/>
              <a:sym typeface="Garet"/>
            </a:endParaRPr>
          </a:p>
          <a:p>
            <a:pPr algn="l">
              <a:lnSpc>
                <a:spcPts val="3499"/>
              </a:lnSpc>
            </a:pPr>
            <a:endParaRPr lang="en-US" sz="2499">
              <a:solidFill>
                <a:srgbClr val="000000"/>
              </a:solidFill>
              <a:latin typeface="Garet"/>
              <a:ea typeface="Garet"/>
              <a:cs typeface="Garet"/>
              <a:sym typeface="Garet"/>
            </a:endParaRPr>
          </a:p>
        </p:txBody>
      </p:sp>
      <p:sp>
        <p:nvSpPr>
          <p:cNvPr id="49" name="TextBox 49"/>
          <p:cNvSpPr txBox="1"/>
          <p:nvPr/>
        </p:nvSpPr>
        <p:spPr>
          <a:xfrm>
            <a:off x="8485829" y="8538646"/>
            <a:ext cx="7351823" cy="860344"/>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Conclusion &amp; Future Scope</a:t>
            </a:r>
          </a:p>
          <a:p>
            <a:pPr algn="l">
              <a:lnSpc>
                <a:spcPts val="3499"/>
              </a:lnSpc>
            </a:pPr>
            <a:endParaRPr lang="en-US" sz="2499">
              <a:solidFill>
                <a:srgbClr val="000000"/>
              </a:solidFill>
              <a:latin typeface="Garet"/>
              <a:ea typeface="Garet"/>
              <a:cs typeface="Garet"/>
              <a:sym typeface="Gar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IN"/>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1908721"/>
            <a:ext cx="1310100" cy="0"/>
          </a:xfrm>
          <a:prstGeom prst="line">
            <a:avLst/>
          </a:prstGeom>
          <a:ln w="95250" cap="flat">
            <a:solidFill>
              <a:srgbClr val="FFFFFF"/>
            </a:solidFill>
            <a:prstDash val="solid"/>
            <a:headEnd type="none" w="sm" len="sm"/>
            <a:tailEnd type="none" w="sm" len="sm"/>
          </a:ln>
        </p:spPr>
        <p:txBody>
          <a:bodyPr/>
          <a:lstStyle/>
          <a:p>
            <a:endParaRPr lang="en-IN"/>
          </a:p>
        </p:txBody>
      </p:sp>
      <p:sp>
        <p:nvSpPr>
          <p:cNvPr id="6" name="TextBox 6"/>
          <p:cNvSpPr txBox="1"/>
          <p:nvPr/>
        </p:nvSpPr>
        <p:spPr>
          <a:xfrm>
            <a:off x="839945" y="744695"/>
            <a:ext cx="4568944" cy="85405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OVERVIEW</a:t>
            </a:r>
          </a:p>
        </p:txBody>
      </p:sp>
      <p:sp>
        <p:nvSpPr>
          <p:cNvPr id="7" name="TextBox 7"/>
          <p:cNvSpPr txBox="1"/>
          <p:nvPr/>
        </p:nvSpPr>
        <p:spPr>
          <a:xfrm>
            <a:off x="916626" y="2483824"/>
            <a:ext cx="5004077" cy="6289151"/>
          </a:xfrm>
          <a:prstGeom prst="rect">
            <a:avLst/>
          </a:prstGeom>
        </p:spPr>
        <p:txBody>
          <a:bodyPr lIns="0" tIns="0" rIns="0" bIns="0" rtlCol="0" anchor="t">
            <a:spAutoFit/>
          </a:bodyPr>
          <a:lstStyle/>
          <a:p>
            <a:pPr marL="0" lvl="0" indent="0" algn="just">
              <a:lnSpc>
                <a:spcPts val="3874"/>
              </a:lnSpc>
            </a:pPr>
            <a:r>
              <a:rPr lang="en-US" sz="2499" b="1">
                <a:solidFill>
                  <a:srgbClr val="FFFFFF"/>
                </a:solidFill>
                <a:latin typeface="Open Sans Bold"/>
                <a:ea typeface="Open Sans Bold"/>
                <a:cs typeface="Open Sans Bold"/>
                <a:sym typeface="Open Sans Bold"/>
              </a:rPr>
              <a:t>Car Price Prediction estimates the selling price of a car using historical data and features like brand, model, year, and mileage. It helps buyers and sellers make fair and informed decisions. In this project, we used a dataset of 50,000 cars from CarDekho and applied machine learning models like Linear Regression, Random Forest, and XGBoost to predict car prices accurately.</a:t>
            </a:r>
          </a:p>
        </p:txBody>
      </p:sp>
      <p:grpSp>
        <p:nvGrpSpPr>
          <p:cNvPr id="8" name="Group 8"/>
          <p:cNvGrpSpPr/>
          <p:nvPr/>
        </p:nvGrpSpPr>
        <p:grpSpPr>
          <a:xfrm>
            <a:off x="7357338" y="2374195"/>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txBody>
            <a:bodyPr/>
            <a:lstStyle/>
            <a:p>
              <a:endParaRPr lang="en-IN"/>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01</a:t>
              </a:r>
            </a:p>
          </p:txBody>
        </p:sp>
      </p:grpSp>
      <p:sp>
        <p:nvSpPr>
          <p:cNvPr id="11" name="TextBox 11"/>
          <p:cNvSpPr txBox="1"/>
          <p:nvPr/>
        </p:nvSpPr>
        <p:spPr>
          <a:xfrm>
            <a:off x="8278430" y="3030332"/>
            <a:ext cx="9328172" cy="1836581"/>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Car Price Prediction estimates a car’s price using past data and features like brand, year, and mileage, helping buyers and sellers make fair decisions.</a:t>
            </a:r>
          </a:p>
          <a:p>
            <a:pPr marL="0" lvl="0" indent="0" algn="just">
              <a:lnSpc>
                <a:spcPts val="3720"/>
              </a:lnSpc>
            </a:pPr>
            <a:endParaRPr lang="en-US" sz="2400">
              <a:solidFill>
                <a:srgbClr val="000000"/>
              </a:solidFill>
              <a:latin typeface="Open Sans"/>
              <a:ea typeface="Open Sans"/>
              <a:cs typeface="Open Sans"/>
              <a:sym typeface="Open Sans"/>
            </a:endParaRPr>
          </a:p>
        </p:txBody>
      </p:sp>
      <p:sp>
        <p:nvSpPr>
          <p:cNvPr id="12" name="TextBox 12"/>
          <p:cNvSpPr txBox="1"/>
          <p:nvPr/>
        </p:nvSpPr>
        <p:spPr>
          <a:xfrm>
            <a:off x="8278430" y="2505414"/>
            <a:ext cx="5503645" cy="422235"/>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What is car price prediction?</a:t>
            </a:r>
          </a:p>
        </p:txBody>
      </p:sp>
      <p:grpSp>
        <p:nvGrpSpPr>
          <p:cNvPr id="13" name="Group 13"/>
          <p:cNvGrpSpPr/>
          <p:nvPr/>
        </p:nvGrpSpPr>
        <p:grpSpPr>
          <a:xfrm>
            <a:off x="7357338" y="4698241"/>
            <a:ext cx="732337" cy="7323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txBody>
            <a:bodyPr/>
            <a:lstStyle/>
            <a:p>
              <a:endParaRPr lang="en-IN"/>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02</a:t>
              </a:r>
            </a:p>
          </p:txBody>
        </p:sp>
      </p:grpSp>
      <p:sp>
        <p:nvSpPr>
          <p:cNvPr id="16" name="TextBox 16"/>
          <p:cNvSpPr txBox="1"/>
          <p:nvPr/>
        </p:nvSpPr>
        <p:spPr>
          <a:xfrm>
            <a:off x="8278430" y="5354378"/>
            <a:ext cx="9328172" cy="1369816"/>
          </a:xfrm>
          <a:prstGeom prst="rect">
            <a:avLst/>
          </a:prstGeom>
        </p:spPr>
        <p:txBody>
          <a:bodyPr lIns="0" tIns="0" rIns="0" bIns="0" rtlCol="0" anchor="t">
            <a:spAutoFit/>
          </a:bodyPr>
          <a:lstStyle/>
          <a:p>
            <a:pPr algn="just">
              <a:lnSpc>
                <a:spcPts val="3720"/>
              </a:lnSpc>
            </a:pPr>
            <a:r>
              <a:rPr lang="en-US" sz="2400">
                <a:solidFill>
                  <a:srgbClr val="000000"/>
                </a:solidFill>
                <a:latin typeface="Open Sans"/>
                <a:ea typeface="Open Sans"/>
                <a:cs typeface="Open Sans"/>
                <a:sym typeface="Open Sans"/>
              </a:rPr>
              <a:t>Car price prediction helps buyers avoid overpaying and sellers price their cars fairly. It provides data-driven estimates, ensuring competitive and realistic pricing in the market.</a:t>
            </a:r>
          </a:p>
        </p:txBody>
      </p:sp>
      <p:sp>
        <p:nvSpPr>
          <p:cNvPr id="17" name="TextBox 17"/>
          <p:cNvSpPr txBox="1"/>
          <p:nvPr/>
        </p:nvSpPr>
        <p:spPr>
          <a:xfrm>
            <a:off x="8278430" y="4829460"/>
            <a:ext cx="7462430" cy="860344"/>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Why it’s important for buyers/sellers?</a:t>
            </a:r>
          </a:p>
          <a:p>
            <a:pPr algn="l">
              <a:lnSpc>
                <a:spcPts val="3499"/>
              </a:lnSpc>
            </a:pPr>
            <a:endParaRPr lang="en-US" sz="2499" b="1">
              <a:solidFill>
                <a:srgbClr val="000000"/>
              </a:solidFill>
              <a:latin typeface="Garet Bold"/>
              <a:ea typeface="Garet Bold"/>
              <a:cs typeface="Garet Bold"/>
              <a:sym typeface="Garet Bold"/>
            </a:endParaRPr>
          </a:p>
        </p:txBody>
      </p:sp>
      <p:grpSp>
        <p:nvGrpSpPr>
          <p:cNvPr id="18" name="Group 18"/>
          <p:cNvGrpSpPr/>
          <p:nvPr/>
        </p:nvGrpSpPr>
        <p:grpSpPr>
          <a:xfrm>
            <a:off x="7357338" y="7022287"/>
            <a:ext cx="732337" cy="73233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txBody>
            <a:bodyPr/>
            <a:lstStyle/>
            <a:p>
              <a:endParaRPr lang="en-IN"/>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03</a:t>
              </a:r>
            </a:p>
          </p:txBody>
        </p:sp>
      </p:grpSp>
      <p:grpSp>
        <p:nvGrpSpPr>
          <p:cNvPr id="21" name="Group 21"/>
          <p:cNvGrpSpPr/>
          <p:nvPr/>
        </p:nvGrpSpPr>
        <p:grpSpPr>
          <a:xfrm>
            <a:off x="15740861" y="6749958"/>
            <a:ext cx="4596322" cy="459632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IN"/>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8278430" y="7678424"/>
            <a:ext cx="9328172" cy="2303347"/>
          </a:xfrm>
          <a:prstGeom prst="rect">
            <a:avLst/>
          </a:prstGeom>
        </p:spPr>
        <p:txBody>
          <a:bodyPr lIns="0" tIns="0" rIns="0" bIns="0" rtlCol="0" anchor="t">
            <a:spAutoFit/>
          </a:bodyPr>
          <a:lstStyle/>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Car prices vary based on multiple factors: brand, model, year, fuel type, mileage, engine, and condition.</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Manual price estimation is time-consuming and often inaccurate.</a:t>
            </a:r>
          </a:p>
          <a:p>
            <a:pPr marL="0" lvl="0" indent="0" algn="just">
              <a:lnSpc>
                <a:spcPts val="3720"/>
              </a:lnSpc>
            </a:pPr>
            <a:endParaRPr lang="en-US" sz="2400">
              <a:solidFill>
                <a:srgbClr val="000000"/>
              </a:solidFill>
              <a:latin typeface="Open Sans"/>
              <a:ea typeface="Open Sans"/>
              <a:cs typeface="Open Sans"/>
              <a:sym typeface="Open Sans"/>
            </a:endParaRPr>
          </a:p>
        </p:txBody>
      </p:sp>
      <p:sp>
        <p:nvSpPr>
          <p:cNvPr id="25" name="TextBox 25"/>
          <p:cNvSpPr txBox="1"/>
          <p:nvPr/>
        </p:nvSpPr>
        <p:spPr>
          <a:xfrm>
            <a:off x="8278430" y="7153505"/>
            <a:ext cx="8783165" cy="1298454"/>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The problem: price depends on multiple factors.</a:t>
            </a:r>
          </a:p>
          <a:p>
            <a:pPr algn="l">
              <a:lnSpc>
                <a:spcPts val="3499"/>
              </a:lnSpc>
            </a:pPr>
            <a:endParaRPr lang="en-US" sz="2499" b="1">
              <a:solidFill>
                <a:srgbClr val="000000"/>
              </a:solidFill>
              <a:latin typeface="Garet Bold"/>
              <a:ea typeface="Garet Bold"/>
              <a:cs typeface="Garet Bold"/>
              <a:sym typeface="Garet Bold"/>
            </a:endParaRPr>
          </a:p>
          <a:p>
            <a:pPr algn="l">
              <a:lnSpc>
                <a:spcPts val="3499"/>
              </a:lnSpc>
            </a:pPr>
            <a:endParaRPr lang="en-US" sz="2499" b="1">
              <a:solidFill>
                <a:srgbClr val="000000"/>
              </a:solidFill>
              <a:latin typeface="Garet Bold"/>
              <a:ea typeface="Garet Bold"/>
              <a:cs typeface="Garet Bold"/>
              <a:sym typeface="Garet Bold"/>
            </a:endParaRPr>
          </a:p>
        </p:txBody>
      </p:sp>
      <p:grpSp>
        <p:nvGrpSpPr>
          <p:cNvPr id="26" name="Group 26"/>
          <p:cNvGrpSpPr/>
          <p:nvPr/>
        </p:nvGrpSpPr>
        <p:grpSpPr>
          <a:xfrm rot="5400000">
            <a:off x="8278430" y="340111"/>
            <a:ext cx="1479329" cy="1479329"/>
            <a:chOff x="0" y="0"/>
            <a:chExt cx="812800" cy="812800"/>
          </a:xfrm>
        </p:grpSpPr>
        <p:sp>
          <p:nvSpPr>
            <p:cNvPr id="27" name="Freeform 27"/>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txBody>
            <a:bodyPr/>
            <a:lstStyle/>
            <a:p>
              <a:endParaRPr lang="en-IN"/>
            </a:p>
          </p:txBody>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5400000">
            <a:off x="9293368" y="1219358"/>
            <a:ext cx="771724" cy="77172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en-I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5400000">
            <a:off x="5324660" y="9048119"/>
            <a:ext cx="596043" cy="59604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en-I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951" y="6954065"/>
            <a:ext cx="5421286" cy="2799389"/>
            <a:chOff x="0" y="0"/>
            <a:chExt cx="1427828" cy="737288"/>
          </a:xfrm>
        </p:grpSpPr>
        <p:sp>
          <p:nvSpPr>
            <p:cNvPr id="3" name="Freeform 3"/>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IN"/>
            </a:p>
          </p:txBody>
        </p:sp>
        <p:sp>
          <p:nvSpPr>
            <p:cNvPr id="4" name="TextBox 4"/>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9853" y="3187935"/>
            <a:ext cx="5089482" cy="6417970"/>
            <a:chOff x="0" y="0"/>
            <a:chExt cx="1340440" cy="1690329"/>
          </a:xfrm>
        </p:grpSpPr>
        <p:sp>
          <p:nvSpPr>
            <p:cNvPr id="6" name="Freeform 6"/>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IN"/>
            </a:p>
          </p:txBody>
        </p:sp>
        <p:sp>
          <p:nvSpPr>
            <p:cNvPr id="7" name="TextBox 7"/>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58848" y="2082188"/>
            <a:ext cx="2211493" cy="221149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4302" y="6954065"/>
            <a:ext cx="5421286" cy="2799389"/>
            <a:chOff x="0" y="0"/>
            <a:chExt cx="1427828" cy="737288"/>
          </a:xfrm>
        </p:grpSpPr>
        <p:sp>
          <p:nvSpPr>
            <p:cNvPr id="12" name="Freeform 1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IN"/>
            </a:p>
          </p:txBody>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00203" y="3187935"/>
            <a:ext cx="5089482" cy="6417970"/>
            <a:chOff x="0" y="0"/>
            <a:chExt cx="1340440" cy="1690329"/>
          </a:xfrm>
        </p:grpSpPr>
        <p:sp>
          <p:nvSpPr>
            <p:cNvPr id="15" name="Freeform 15"/>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IN"/>
            </a:p>
          </p:txBody>
        </p:sp>
        <p:sp>
          <p:nvSpPr>
            <p:cNvPr id="16" name="TextBox 16"/>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039198" y="2082188"/>
            <a:ext cx="2211493" cy="221149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I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112763" y="6954065"/>
            <a:ext cx="5421286" cy="2799389"/>
            <a:chOff x="0" y="0"/>
            <a:chExt cx="1427828" cy="737288"/>
          </a:xfrm>
        </p:grpSpPr>
        <p:sp>
          <p:nvSpPr>
            <p:cNvPr id="21" name="Freeform 21"/>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IN"/>
            </a:p>
          </p:txBody>
        </p:sp>
        <p:sp>
          <p:nvSpPr>
            <p:cNvPr id="22" name="TextBox 22"/>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278664" y="3187935"/>
            <a:ext cx="5089482" cy="6417970"/>
            <a:chOff x="0" y="0"/>
            <a:chExt cx="1340440" cy="1690329"/>
          </a:xfrm>
        </p:grpSpPr>
        <p:sp>
          <p:nvSpPr>
            <p:cNvPr id="24" name="Freeform 24"/>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IN"/>
            </a:p>
          </p:txBody>
        </p:sp>
        <p:sp>
          <p:nvSpPr>
            <p:cNvPr id="25" name="TextBox 25"/>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3717659" y="2082188"/>
            <a:ext cx="2211493" cy="22114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0"/>
            <a:ext cx="17368147" cy="1543194"/>
            <a:chOff x="0" y="0"/>
            <a:chExt cx="4574327" cy="406438"/>
          </a:xfrm>
        </p:grpSpPr>
        <p:sp>
          <p:nvSpPr>
            <p:cNvPr id="30" name="Freeform 30"/>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0345E4"/>
            </a:solidFill>
          </p:spPr>
          <p:txBody>
            <a:bodyPr/>
            <a:lstStyle/>
            <a:p>
              <a:endParaRPr lang="en-IN"/>
            </a:p>
          </p:txBody>
        </p:sp>
        <p:sp>
          <p:nvSpPr>
            <p:cNvPr id="31" name="TextBox 31"/>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2783603" y="2688954"/>
            <a:ext cx="1361983" cy="997962"/>
          </a:xfrm>
          <a:custGeom>
            <a:avLst/>
            <a:gdLst/>
            <a:ahLst/>
            <a:cxnLst/>
            <a:rect l="l" t="t" r="r" b="b"/>
            <a:pathLst>
              <a:path w="1361983" h="997962">
                <a:moveTo>
                  <a:pt x="0" y="0"/>
                </a:moveTo>
                <a:lnTo>
                  <a:pt x="1361983" y="0"/>
                </a:lnTo>
                <a:lnTo>
                  <a:pt x="1361983" y="997962"/>
                </a:lnTo>
                <a:lnTo>
                  <a:pt x="0" y="997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3" name="TextBox 33"/>
          <p:cNvSpPr txBox="1"/>
          <p:nvPr/>
        </p:nvSpPr>
        <p:spPr>
          <a:xfrm>
            <a:off x="919853" y="296934"/>
            <a:ext cx="10769833" cy="85405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OBJECTIVES</a:t>
            </a:r>
          </a:p>
        </p:txBody>
      </p:sp>
      <p:sp>
        <p:nvSpPr>
          <p:cNvPr id="34" name="TextBox 34"/>
          <p:cNvSpPr txBox="1"/>
          <p:nvPr/>
        </p:nvSpPr>
        <p:spPr>
          <a:xfrm>
            <a:off x="919853" y="4463302"/>
            <a:ext cx="5191825" cy="1736564"/>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Objective 1: Data Cleaning &amp; Preprocessing</a:t>
            </a:r>
          </a:p>
          <a:p>
            <a:pPr algn="ctr">
              <a:lnSpc>
                <a:spcPts val="3499"/>
              </a:lnSpc>
            </a:pPr>
            <a:endParaRPr lang="en-US" sz="2499" b="1">
              <a:solidFill>
                <a:srgbClr val="000000"/>
              </a:solidFill>
              <a:latin typeface="Garet Bold"/>
              <a:ea typeface="Garet Bold"/>
              <a:cs typeface="Garet Bold"/>
              <a:sym typeface="Garet Bold"/>
            </a:endParaRPr>
          </a:p>
          <a:p>
            <a:pPr algn="ctr">
              <a:lnSpc>
                <a:spcPts val="3499"/>
              </a:lnSpc>
            </a:pPr>
            <a:endParaRPr lang="en-US" sz="2499" b="1">
              <a:solidFill>
                <a:srgbClr val="000000"/>
              </a:solidFill>
              <a:latin typeface="Garet Bold"/>
              <a:ea typeface="Garet Bold"/>
              <a:cs typeface="Garet Bold"/>
              <a:sym typeface="Garet Bold"/>
            </a:endParaRPr>
          </a:p>
        </p:txBody>
      </p:sp>
      <p:sp>
        <p:nvSpPr>
          <p:cNvPr id="35" name="TextBox 35"/>
          <p:cNvSpPr txBox="1"/>
          <p:nvPr/>
        </p:nvSpPr>
        <p:spPr>
          <a:xfrm>
            <a:off x="6664707" y="4508446"/>
            <a:ext cx="5024979" cy="1298454"/>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Objective 2: EDA &amp; Feature Engineering</a:t>
            </a:r>
          </a:p>
          <a:p>
            <a:pPr algn="ctr">
              <a:lnSpc>
                <a:spcPts val="3499"/>
              </a:lnSpc>
            </a:pPr>
            <a:endParaRPr lang="en-US" sz="2499" b="1">
              <a:solidFill>
                <a:srgbClr val="000000"/>
              </a:solidFill>
              <a:latin typeface="Garet Bold"/>
              <a:ea typeface="Garet Bold"/>
              <a:cs typeface="Garet Bold"/>
              <a:sym typeface="Garet Bold"/>
            </a:endParaRPr>
          </a:p>
        </p:txBody>
      </p:sp>
      <p:sp>
        <p:nvSpPr>
          <p:cNvPr id="36" name="TextBox 36"/>
          <p:cNvSpPr txBox="1"/>
          <p:nvPr/>
        </p:nvSpPr>
        <p:spPr>
          <a:xfrm>
            <a:off x="12492441" y="4508446"/>
            <a:ext cx="4766859" cy="860344"/>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Objective 3: Build &amp; Evaluate Predictive Models</a:t>
            </a:r>
          </a:p>
        </p:txBody>
      </p:sp>
      <p:sp>
        <p:nvSpPr>
          <p:cNvPr id="37" name="TextBox 37"/>
          <p:cNvSpPr txBox="1"/>
          <p:nvPr/>
        </p:nvSpPr>
        <p:spPr>
          <a:xfrm>
            <a:off x="1408378" y="5554980"/>
            <a:ext cx="4112433" cy="29787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Data cleaning and preprocessing are essential to ensure the dataset is accurate and consistent. This includes removing duplicates, handling invalid values, and encoding categorical variables.</a:t>
            </a:r>
          </a:p>
        </p:txBody>
      </p:sp>
      <p:sp>
        <p:nvSpPr>
          <p:cNvPr id="38" name="TextBox 38"/>
          <p:cNvSpPr txBox="1"/>
          <p:nvPr/>
        </p:nvSpPr>
        <p:spPr>
          <a:xfrm>
            <a:off x="6955466" y="5554980"/>
            <a:ext cx="4377068" cy="3541660"/>
          </a:xfrm>
          <a:prstGeom prst="rect">
            <a:avLst/>
          </a:prstGeom>
        </p:spPr>
        <p:txBody>
          <a:bodyPr lIns="0" tIns="0" rIns="0" bIns="0" rtlCol="0" anchor="t">
            <a:spAutoFit/>
          </a:bodyPr>
          <a:lstStyle/>
          <a:p>
            <a:pPr marL="0" lvl="0" indent="0" algn="just">
              <a:lnSpc>
                <a:spcPts val="3143"/>
              </a:lnSpc>
            </a:pPr>
            <a:r>
              <a:rPr lang="en-US" sz="2027">
                <a:solidFill>
                  <a:srgbClr val="000000"/>
                </a:solidFill>
                <a:latin typeface="Open Sans"/>
                <a:ea typeface="Open Sans"/>
                <a:cs typeface="Open Sans"/>
                <a:sym typeface="Open Sans"/>
              </a:rPr>
              <a:t>Exploratory Data Analysis (EDA) helps in understanding the dataset by visualizing patterns and relationships between features and the target variable. Feature engineering transforms/ creates new variables to capture important information.</a:t>
            </a:r>
          </a:p>
          <a:p>
            <a:pPr marL="0" lvl="0" indent="0" algn="just">
              <a:lnSpc>
                <a:spcPts val="3143"/>
              </a:lnSpc>
            </a:pPr>
            <a:endParaRPr lang="en-US" sz="2027">
              <a:solidFill>
                <a:srgbClr val="000000"/>
              </a:solidFill>
              <a:latin typeface="Open Sans"/>
              <a:ea typeface="Open Sans"/>
              <a:cs typeface="Open Sans"/>
              <a:sym typeface="Open Sans"/>
            </a:endParaRPr>
          </a:p>
        </p:txBody>
      </p:sp>
      <p:sp>
        <p:nvSpPr>
          <p:cNvPr id="39" name="TextBox 39"/>
          <p:cNvSpPr txBox="1"/>
          <p:nvPr/>
        </p:nvSpPr>
        <p:spPr>
          <a:xfrm>
            <a:off x="12767189" y="5554980"/>
            <a:ext cx="4112433" cy="340741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Building predictive models involves training algorithms like Linear Regression, Random Forest, and XGBoost on the dataset. Evaluating these models using metrics such as RMSE and R² ensures their accuracy.</a:t>
            </a:r>
          </a:p>
        </p:txBody>
      </p:sp>
      <p:sp>
        <p:nvSpPr>
          <p:cNvPr id="40" name="Freeform 40"/>
          <p:cNvSpPr/>
          <p:nvPr/>
        </p:nvSpPr>
        <p:spPr>
          <a:xfrm>
            <a:off x="14142414" y="2688954"/>
            <a:ext cx="1361983" cy="997962"/>
          </a:xfrm>
          <a:custGeom>
            <a:avLst/>
            <a:gdLst/>
            <a:ahLst/>
            <a:cxnLst/>
            <a:rect l="l" t="t" r="r" b="b"/>
            <a:pathLst>
              <a:path w="1361983" h="997962">
                <a:moveTo>
                  <a:pt x="0" y="0"/>
                </a:moveTo>
                <a:lnTo>
                  <a:pt x="1361983" y="0"/>
                </a:lnTo>
                <a:lnTo>
                  <a:pt x="1361983" y="997962"/>
                </a:lnTo>
                <a:lnTo>
                  <a:pt x="0" y="997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1" name="Freeform 41"/>
          <p:cNvSpPr/>
          <p:nvPr/>
        </p:nvSpPr>
        <p:spPr>
          <a:xfrm>
            <a:off x="8463008" y="2688954"/>
            <a:ext cx="1361983" cy="997962"/>
          </a:xfrm>
          <a:custGeom>
            <a:avLst/>
            <a:gdLst/>
            <a:ahLst/>
            <a:cxnLst/>
            <a:rect l="l" t="t" r="r" b="b"/>
            <a:pathLst>
              <a:path w="1361983" h="997962">
                <a:moveTo>
                  <a:pt x="0" y="0"/>
                </a:moveTo>
                <a:lnTo>
                  <a:pt x="1361984" y="0"/>
                </a:lnTo>
                <a:lnTo>
                  <a:pt x="1361984" y="997962"/>
                </a:lnTo>
                <a:lnTo>
                  <a:pt x="0" y="997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52"/>
            <a:ext cx="4235092" cy="10287000"/>
            <a:chOff x="0" y="0"/>
            <a:chExt cx="3346246" cy="8128000"/>
          </a:xfrm>
        </p:grpSpPr>
        <p:sp>
          <p:nvSpPr>
            <p:cNvPr id="3" name="Freeform 3"/>
            <p:cNvSpPr/>
            <p:nvPr/>
          </p:nvSpPr>
          <p:spPr>
            <a:xfrm>
              <a:off x="0" y="0"/>
              <a:ext cx="3346246" cy="8128000"/>
            </a:xfrm>
            <a:custGeom>
              <a:avLst/>
              <a:gdLst/>
              <a:ahLst/>
              <a:cxnLst/>
              <a:rect l="l" t="t" r="r" b="b"/>
              <a:pathLst>
                <a:path w="3346246" h="8128000">
                  <a:moveTo>
                    <a:pt x="0" y="0"/>
                  </a:moveTo>
                  <a:lnTo>
                    <a:pt x="3346246" y="0"/>
                  </a:lnTo>
                  <a:lnTo>
                    <a:pt x="3346246" y="8128000"/>
                  </a:lnTo>
                  <a:lnTo>
                    <a:pt x="0" y="8128000"/>
                  </a:lnTo>
                  <a:close/>
                </a:path>
              </a:pathLst>
            </a:custGeom>
            <a:solidFill>
              <a:srgbClr val="F6F6F6"/>
            </a:solidFill>
          </p:spPr>
          <p:txBody>
            <a:bodyPr/>
            <a:lstStyle/>
            <a:p>
              <a:endParaRPr lang="en-IN"/>
            </a:p>
          </p:txBody>
        </p:sp>
        <p:sp>
          <p:nvSpPr>
            <p:cNvPr id="4" name="TextBox 4"/>
            <p:cNvSpPr txBox="1"/>
            <p:nvPr/>
          </p:nvSpPr>
          <p:spPr>
            <a:xfrm>
              <a:off x="0" y="-38100"/>
              <a:ext cx="3346246" cy="81661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2596688"/>
            <a:ext cx="5881542" cy="3026622"/>
            <a:chOff x="0" y="0"/>
            <a:chExt cx="812800" cy="418264"/>
          </a:xfrm>
        </p:grpSpPr>
        <p:sp>
          <p:nvSpPr>
            <p:cNvPr id="6" name="Freeform 6"/>
            <p:cNvSpPr/>
            <p:nvPr/>
          </p:nvSpPr>
          <p:spPr>
            <a:xfrm>
              <a:off x="0" y="0"/>
              <a:ext cx="812800" cy="418264"/>
            </a:xfrm>
            <a:custGeom>
              <a:avLst/>
              <a:gdLst/>
              <a:ahLst/>
              <a:cxnLst/>
              <a:rect l="l" t="t" r="r" b="b"/>
              <a:pathLst>
                <a:path w="812800" h="418264">
                  <a:moveTo>
                    <a:pt x="0" y="0"/>
                  </a:moveTo>
                  <a:lnTo>
                    <a:pt x="812800" y="0"/>
                  </a:lnTo>
                  <a:lnTo>
                    <a:pt x="812800" y="418264"/>
                  </a:lnTo>
                  <a:lnTo>
                    <a:pt x="0" y="418264"/>
                  </a:lnTo>
                  <a:close/>
                </a:path>
              </a:pathLst>
            </a:custGeom>
            <a:solidFill>
              <a:srgbClr val="E6CA2A"/>
            </a:solidFill>
          </p:spPr>
          <p:txBody>
            <a:bodyPr/>
            <a:lstStyle/>
            <a:p>
              <a:endParaRPr lang="en-IN"/>
            </a:p>
          </p:txBody>
        </p:sp>
        <p:sp>
          <p:nvSpPr>
            <p:cNvPr id="7" name="TextBox 7"/>
            <p:cNvSpPr txBox="1"/>
            <p:nvPr/>
          </p:nvSpPr>
          <p:spPr>
            <a:xfrm>
              <a:off x="0" y="-38100"/>
              <a:ext cx="812800" cy="456364"/>
            </a:xfrm>
            <a:prstGeom prst="rect">
              <a:avLst/>
            </a:prstGeom>
          </p:spPr>
          <p:txBody>
            <a:bodyPr lIns="50800" tIns="50800" rIns="50800" bIns="50800" rtlCol="0" anchor="ctr"/>
            <a:lstStyle/>
            <a:p>
              <a:pPr algn="ctr">
                <a:lnSpc>
                  <a:spcPts val="2901"/>
                </a:lnSpc>
              </a:pPr>
              <a:endParaRPr/>
            </a:p>
          </p:txBody>
        </p:sp>
      </p:grpSp>
      <p:grpSp>
        <p:nvGrpSpPr>
          <p:cNvPr id="8" name="Group 8"/>
          <p:cNvGrpSpPr/>
          <p:nvPr/>
        </p:nvGrpSpPr>
        <p:grpSpPr>
          <a:xfrm>
            <a:off x="7576992" y="1816626"/>
            <a:ext cx="6852476" cy="3806684"/>
            <a:chOff x="0" y="0"/>
            <a:chExt cx="946978" cy="526065"/>
          </a:xfrm>
        </p:grpSpPr>
        <p:sp>
          <p:nvSpPr>
            <p:cNvPr id="9" name="Freeform 9"/>
            <p:cNvSpPr/>
            <p:nvPr/>
          </p:nvSpPr>
          <p:spPr>
            <a:xfrm>
              <a:off x="0" y="0"/>
              <a:ext cx="946978" cy="526065"/>
            </a:xfrm>
            <a:custGeom>
              <a:avLst/>
              <a:gdLst/>
              <a:ahLst/>
              <a:cxnLst/>
              <a:rect l="l" t="t" r="r" b="b"/>
              <a:pathLst>
                <a:path w="946978" h="526065">
                  <a:moveTo>
                    <a:pt x="0" y="0"/>
                  </a:moveTo>
                  <a:lnTo>
                    <a:pt x="946978" y="0"/>
                  </a:lnTo>
                  <a:lnTo>
                    <a:pt x="946978" y="526065"/>
                  </a:lnTo>
                  <a:lnTo>
                    <a:pt x="0" y="526065"/>
                  </a:lnTo>
                  <a:close/>
                </a:path>
              </a:pathLst>
            </a:custGeom>
            <a:solidFill>
              <a:srgbClr val="0345E4"/>
            </a:solidFill>
          </p:spPr>
          <p:txBody>
            <a:bodyPr/>
            <a:lstStyle/>
            <a:p>
              <a:endParaRPr lang="en-IN"/>
            </a:p>
          </p:txBody>
        </p:sp>
        <p:sp>
          <p:nvSpPr>
            <p:cNvPr id="10" name="TextBox 10"/>
            <p:cNvSpPr txBox="1"/>
            <p:nvPr/>
          </p:nvSpPr>
          <p:spPr>
            <a:xfrm>
              <a:off x="0" y="-38100"/>
              <a:ext cx="946978" cy="564165"/>
            </a:xfrm>
            <a:prstGeom prst="rect">
              <a:avLst/>
            </a:prstGeom>
          </p:spPr>
          <p:txBody>
            <a:bodyPr lIns="50800" tIns="50800" rIns="50800" bIns="50800" rtlCol="0" anchor="ctr"/>
            <a:lstStyle/>
            <a:p>
              <a:pPr algn="ctr">
                <a:lnSpc>
                  <a:spcPts val="2901"/>
                </a:lnSpc>
              </a:pPr>
              <a:endParaRPr/>
            </a:p>
          </p:txBody>
        </p:sp>
      </p:grpSp>
      <p:grpSp>
        <p:nvGrpSpPr>
          <p:cNvPr id="11" name="Group 11"/>
          <p:cNvGrpSpPr/>
          <p:nvPr/>
        </p:nvGrpSpPr>
        <p:grpSpPr>
          <a:xfrm>
            <a:off x="1661549" y="6036760"/>
            <a:ext cx="6548292" cy="3026622"/>
            <a:chOff x="0" y="0"/>
            <a:chExt cx="904942" cy="418264"/>
          </a:xfrm>
        </p:grpSpPr>
        <p:sp>
          <p:nvSpPr>
            <p:cNvPr id="12" name="Freeform 12"/>
            <p:cNvSpPr/>
            <p:nvPr/>
          </p:nvSpPr>
          <p:spPr>
            <a:xfrm>
              <a:off x="0" y="0"/>
              <a:ext cx="904942" cy="418264"/>
            </a:xfrm>
            <a:custGeom>
              <a:avLst/>
              <a:gdLst/>
              <a:ahLst/>
              <a:cxnLst/>
              <a:rect l="l" t="t" r="r" b="b"/>
              <a:pathLst>
                <a:path w="904942" h="418264">
                  <a:moveTo>
                    <a:pt x="0" y="0"/>
                  </a:moveTo>
                  <a:lnTo>
                    <a:pt x="904942" y="0"/>
                  </a:lnTo>
                  <a:lnTo>
                    <a:pt x="904942" y="418264"/>
                  </a:lnTo>
                  <a:lnTo>
                    <a:pt x="0" y="418264"/>
                  </a:lnTo>
                  <a:close/>
                </a:path>
              </a:pathLst>
            </a:custGeom>
            <a:solidFill>
              <a:srgbClr val="0345E4"/>
            </a:solidFill>
          </p:spPr>
          <p:txBody>
            <a:bodyPr/>
            <a:lstStyle/>
            <a:p>
              <a:endParaRPr lang="en-IN"/>
            </a:p>
          </p:txBody>
        </p:sp>
        <p:sp>
          <p:nvSpPr>
            <p:cNvPr id="13" name="TextBox 13"/>
            <p:cNvSpPr txBox="1"/>
            <p:nvPr/>
          </p:nvSpPr>
          <p:spPr>
            <a:xfrm>
              <a:off x="0" y="-38100"/>
              <a:ext cx="904942" cy="456364"/>
            </a:xfrm>
            <a:prstGeom prst="rect">
              <a:avLst/>
            </a:prstGeom>
          </p:spPr>
          <p:txBody>
            <a:bodyPr lIns="50800" tIns="50800" rIns="50800" bIns="50800" rtlCol="0" anchor="ctr"/>
            <a:lstStyle/>
            <a:p>
              <a:pPr algn="ctr">
                <a:lnSpc>
                  <a:spcPts val="2901"/>
                </a:lnSpc>
              </a:pPr>
              <a:endParaRPr/>
            </a:p>
          </p:txBody>
        </p:sp>
      </p:grpSp>
      <p:grpSp>
        <p:nvGrpSpPr>
          <p:cNvPr id="14" name="Group 14"/>
          <p:cNvGrpSpPr/>
          <p:nvPr/>
        </p:nvGrpSpPr>
        <p:grpSpPr>
          <a:xfrm>
            <a:off x="8597474" y="6372991"/>
            <a:ext cx="6389257" cy="3293864"/>
            <a:chOff x="0" y="0"/>
            <a:chExt cx="882964" cy="455196"/>
          </a:xfrm>
        </p:grpSpPr>
        <p:sp>
          <p:nvSpPr>
            <p:cNvPr id="15" name="Freeform 15"/>
            <p:cNvSpPr/>
            <p:nvPr/>
          </p:nvSpPr>
          <p:spPr>
            <a:xfrm>
              <a:off x="0" y="0"/>
              <a:ext cx="882964" cy="455196"/>
            </a:xfrm>
            <a:custGeom>
              <a:avLst/>
              <a:gdLst/>
              <a:ahLst/>
              <a:cxnLst/>
              <a:rect l="l" t="t" r="r" b="b"/>
              <a:pathLst>
                <a:path w="882964" h="455196">
                  <a:moveTo>
                    <a:pt x="0" y="0"/>
                  </a:moveTo>
                  <a:lnTo>
                    <a:pt x="882964" y="0"/>
                  </a:lnTo>
                  <a:lnTo>
                    <a:pt x="882964" y="455196"/>
                  </a:lnTo>
                  <a:lnTo>
                    <a:pt x="0" y="455196"/>
                  </a:lnTo>
                  <a:close/>
                </a:path>
              </a:pathLst>
            </a:custGeom>
            <a:solidFill>
              <a:srgbClr val="000000"/>
            </a:solidFill>
          </p:spPr>
          <p:txBody>
            <a:bodyPr/>
            <a:lstStyle/>
            <a:p>
              <a:endParaRPr lang="en-IN"/>
            </a:p>
          </p:txBody>
        </p:sp>
        <p:sp>
          <p:nvSpPr>
            <p:cNvPr id="16" name="TextBox 16"/>
            <p:cNvSpPr txBox="1"/>
            <p:nvPr/>
          </p:nvSpPr>
          <p:spPr>
            <a:xfrm>
              <a:off x="0" y="-38100"/>
              <a:ext cx="882964" cy="493296"/>
            </a:xfrm>
            <a:prstGeom prst="rect">
              <a:avLst/>
            </a:prstGeom>
          </p:spPr>
          <p:txBody>
            <a:bodyPr lIns="50800" tIns="50800" rIns="50800" bIns="50800" rtlCol="0" anchor="ctr"/>
            <a:lstStyle/>
            <a:p>
              <a:pPr algn="ctr">
                <a:lnSpc>
                  <a:spcPts val="2901"/>
                </a:lnSpc>
              </a:pPr>
              <a:endParaRPr/>
            </a:p>
          </p:txBody>
        </p:sp>
      </p:grpSp>
      <p:grpSp>
        <p:nvGrpSpPr>
          <p:cNvPr id="17" name="Group 17"/>
          <p:cNvGrpSpPr>
            <a:grpSpLocks noChangeAspect="1"/>
          </p:cNvGrpSpPr>
          <p:nvPr/>
        </p:nvGrpSpPr>
        <p:grpSpPr>
          <a:xfrm>
            <a:off x="1593073" y="1966238"/>
            <a:ext cx="1260901" cy="1260901"/>
            <a:chOff x="0" y="0"/>
            <a:chExt cx="14840029" cy="14840029"/>
          </a:xfrm>
        </p:grpSpPr>
        <p:sp>
          <p:nvSpPr>
            <p:cNvPr id="18" name="Freeform 18"/>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000000"/>
            </a:solidFill>
          </p:spPr>
          <p:txBody>
            <a:bodyPr/>
            <a:lstStyle/>
            <a:p>
              <a:endParaRPr lang="en-IN"/>
            </a:p>
          </p:txBody>
        </p:sp>
        <p:sp>
          <p:nvSpPr>
            <p:cNvPr id="19" name="Freeform 19"/>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000000"/>
            </a:solidFill>
          </p:spPr>
          <p:txBody>
            <a:bodyPr/>
            <a:lstStyle/>
            <a:p>
              <a:endParaRPr lang="en-IN"/>
            </a:p>
          </p:txBody>
        </p:sp>
        <p:sp>
          <p:nvSpPr>
            <p:cNvPr id="20" name="Freeform 20"/>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2"/>
              <a:stretch>
                <a:fillRect l="223" t="-10690" r="-79594" b="-7241"/>
              </a:stretch>
            </a:blipFill>
          </p:spPr>
          <p:txBody>
            <a:bodyPr/>
            <a:lstStyle/>
            <a:p>
              <a:endParaRPr lang="en-IN"/>
            </a:p>
          </p:txBody>
        </p:sp>
      </p:grpSp>
      <p:grpSp>
        <p:nvGrpSpPr>
          <p:cNvPr id="21" name="Group 21"/>
          <p:cNvGrpSpPr>
            <a:grpSpLocks noChangeAspect="1"/>
          </p:cNvGrpSpPr>
          <p:nvPr/>
        </p:nvGrpSpPr>
        <p:grpSpPr>
          <a:xfrm>
            <a:off x="7177539" y="1531498"/>
            <a:ext cx="1260901" cy="1260901"/>
            <a:chOff x="0" y="0"/>
            <a:chExt cx="14840029" cy="14840029"/>
          </a:xfrm>
        </p:grpSpPr>
        <p:sp>
          <p:nvSpPr>
            <p:cNvPr id="22" name="Freeform 22"/>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0345E4"/>
            </a:solidFill>
          </p:spPr>
          <p:txBody>
            <a:bodyPr/>
            <a:lstStyle/>
            <a:p>
              <a:endParaRPr lang="en-IN"/>
            </a:p>
          </p:txBody>
        </p:sp>
        <p:sp>
          <p:nvSpPr>
            <p:cNvPr id="23" name="Freeform 23"/>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0345E4"/>
            </a:solidFill>
          </p:spPr>
          <p:txBody>
            <a:bodyPr/>
            <a:lstStyle/>
            <a:p>
              <a:endParaRPr lang="en-IN"/>
            </a:p>
          </p:txBody>
        </p:sp>
        <p:sp>
          <p:nvSpPr>
            <p:cNvPr id="24" name="Freeform 24"/>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3"/>
              <a:stretch>
                <a:fillRect l="-41301" t="-10660" r="-41579" b="-11957"/>
              </a:stretch>
            </a:blipFill>
          </p:spPr>
          <p:txBody>
            <a:bodyPr/>
            <a:lstStyle/>
            <a:p>
              <a:endParaRPr lang="en-IN"/>
            </a:p>
          </p:txBody>
        </p:sp>
      </p:grpSp>
      <p:grpSp>
        <p:nvGrpSpPr>
          <p:cNvPr id="25" name="Group 25"/>
          <p:cNvGrpSpPr>
            <a:grpSpLocks noChangeAspect="1"/>
          </p:cNvGrpSpPr>
          <p:nvPr/>
        </p:nvGrpSpPr>
        <p:grpSpPr>
          <a:xfrm>
            <a:off x="6619774" y="5537451"/>
            <a:ext cx="1521590" cy="1521590"/>
            <a:chOff x="0" y="0"/>
            <a:chExt cx="14840029" cy="14840029"/>
          </a:xfrm>
        </p:grpSpPr>
        <p:sp>
          <p:nvSpPr>
            <p:cNvPr id="26" name="Freeform 26"/>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0345E4"/>
            </a:solidFill>
          </p:spPr>
          <p:txBody>
            <a:bodyPr/>
            <a:lstStyle/>
            <a:p>
              <a:endParaRPr lang="en-IN"/>
            </a:p>
          </p:txBody>
        </p:sp>
        <p:sp>
          <p:nvSpPr>
            <p:cNvPr id="27" name="Freeform 27"/>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0345E4"/>
            </a:solidFill>
          </p:spPr>
          <p:txBody>
            <a:bodyPr/>
            <a:lstStyle/>
            <a:p>
              <a:endParaRPr lang="en-IN"/>
            </a:p>
          </p:txBody>
        </p:sp>
        <p:sp>
          <p:nvSpPr>
            <p:cNvPr id="28" name="Freeform 28"/>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4"/>
              <a:stretch>
                <a:fillRect l="-11710" t="-16480" r="-15190" b="-10987"/>
              </a:stretch>
            </a:blipFill>
          </p:spPr>
          <p:txBody>
            <a:bodyPr/>
            <a:lstStyle/>
            <a:p>
              <a:endParaRPr lang="en-IN"/>
            </a:p>
          </p:txBody>
        </p:sp>
      </p:grpSp>
      <p:grpSp>
        <p:nvGrpSpPr>
          <p:cNvPr id="29" name="Group 29"/>
          <p:cNvGrpSpPr/>
          <p:nvPr/>
        </p:nvGrpSpPr>
        <p:grpSpPr>
          <a:xfrm>
            <a:off x="13887344" y="1028700"/>
            <a:ext cx="3987330" cy="398733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en-I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5881009" y="10052"/>
            <a:ext cx="3063266" cy="10287000"/>
            <a:chOff x="0" y="0"/>
            <a:chExt cx="806786" cy="2709333"/>
          </a:xfrm>
        </p:grpSpPr>
        <p:sp>
          <p:nvSpPr>
            <p:cNvPr id="33" name="Freeform 33"/>
            <p:cNvSpPr/>
            <p:nvPr/>
          </p:nvSpPr>
          <p:spPr>
            <a:xfrm>
              <a:off x="0" y="0"/>
              <a:ext cx="806786" cy="2709333"/>
            </a:xfrm>
            <a:custGeom>
              <a:avLst/>
              <a:gdLst/>
              <a:ahLst/>
              <a:cxnLst/>
              <a:rect l="l" t="t" r="r" b="b"/>
              <a:pathLst>
                <a:path w="806786" h="2709333">
                  <a:moveTo>
                    <a:pt x="128894" y="0"/>
                  </a:moveTo>
                  <a:lnTo>
                    <a:pt x="677892" y="0"/>
                  </a:lnTo>
                  <a:cubicBezTo>
                    <a:pt x="749078" y="0"/>
                    <a:pt x="806786" y="57708"/>
                    <a:pt x="806786" y="128894"/>
                  </a:cubicBezTo>
                  <a:lnTo>
                    <a:pt x="806786" y="2580439"/>
                  </a:lnTo>
                  <a:cubicBezTo>
                    <a:pt x="806786" y="2614624"/>
                    <a:pt x="793206" y="2647409"/>
                    <a:pt x="769034" y="2671581"/>
                  </a:cubicBezTo>
                  <a:cubicBezTo>
                    <a:pt x="744861" y="2695753"/>
                    <a:pt x="712077" y="2709333"/>
                    <a:pt x="677892" y="2709333"/>
                  </a:cubicBezTo>
                  <a:lnTo>
                    <a:pt x="128894" y="2709333"/>
                  </a:lnTo>
                  <a:cubicBezTo>
                    <a:pt x="57708" y="2709333"/>
                    <a:pt x="0" y="2651625"/>
                    <a:pt x="0" y="2580439"/>
                  </a:cubicBezTo>
                  <a:lnTo>
                    <a:pt x="0" y="128894"/>
                  </a:lnTo>
                  <a:cubicBezTo>
                    <a:pt x="0" y="57708"/>
                    <a:pt x="57708" y="0"/>
                    <a:pt x="128894" y="0"/>
                  </a:cubicBezTo>
                  <a:close/>
                </a:path>
              </a:pathLst>
            </a:custGeom>
            <a:solidFill>
              <a:srgbClr val="0345E4"/>
            </a:solidFill>
          </p:spPr>
          <p:txBody>
            <a:bodyPr/>
            <a:lstStyle/>
            <a:p>
              <a:endParaRPr lang="en-IN"/>
            </a:p>
          </p:txBody>
        </p:sp>
        <p:sp>
          <p:nvSpPr>
            <p:cNvPr id="34" name="TextBox 34"/>
            <p:cNvSpPr txBox="1"/>
            <p:nvPr/>
          </p:nvSpPr>
          <p:spPr>
            <a:xfrm>
              <a:off x="0" y="-38100"/>
              <a:ext cx="806786" cy="2747433"/>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615919" y="6389388"/>
            <a:ext cx="3277467" cy="327746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IN"/>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Freeform 38"/>
          <p:cNvSpPr/>
          <p:nvPr/>
        </p:nvSpPr>
        <p:spPr>
          <a:xfrm>
            <a:off x="13169315" y="5627865"/>
            <a:ext cx="1436060" cy="1490251"/>
          </a:xfrm>
          <a:custGeom>
            <a:avLst/>
            <a:gdLst/>
            <a:ahLst/>
            <a:cxnLst/>
            <a:rect l="l" t="t" r="r" b="b"/>
            <a:pathLst>
              <a:path w="1436060" h="1490251">
                <a:moveTo>
                  <a:pt x="0" y="0"/>
                </a:moveTo>
                <a:lnTo>
                  <a:pt x="1436059" y="0"/>
                </a:lnTo>
                <a:lnTo>
                  <a:pt x="1436059" y="1490251"/>
                </a:lnTo>
                <a:lnTo>
                  <a:pt x="0" y="14902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39" name="TextBox 39"/>
          <p:cNvSpPr txBox="1"/>
          <p:nvPr/>
        </p:nvSpPr>
        <p:spPr>
          <a:xfrm>
            <a:off x="1303209" y="3322389"/>
            <a:ext cx="5332523" cy="1624513"/>
          </a:xfrm>
          <a:prstGeom prst="rect">
            <a:avLst/>
          </a:prstGeom>
        </p:spPr>
        <p:txBody>
          <a:bodyPr lIns="0" tIns="0" rIns="0" bIns="0" rtlCol="0" anchor="t">
            <a:spAutoFit/>
          </a:bodyPr>
          <a:lstStyle/>
          <a:p>
            <a:pPr algn="l">
              <a:lnSpc>
                <a:spcPts val="3612"/>
              </a:lnSpc>
            </a:pPr>
            <a:r>
              <a:rPr lang="en-US" sz="2580" b="1" u="sng">
                <a:solidFill>
                  <a:srgbClr val="000000"/>
                </a:solidFill>
                <a:latin typeface="Open Sans Bold"/>
                <a:ea typeface="Open Sans Bold"/>
                <a:cs typeface="Open Sans Bold"/>
                <a:sym typeface="Open Sans Bold"/>
              </a:rPr>
              <a:t>Programming Languages:</a:t>
            </a:r>
          </a:p>
          <a:p>
            <a:pPr algn="l">
              <a:lnSpc>
                <a:spcPts val="3141"/>
              </a:lnSpc>
              <a:spcBef>
                <a:spcPct val="0"/>
              </a:spcBef>
            </a:pPr>
            <a:r>
              <a:rPr lang="en-US" sz="2243" b="1">
                <a:solidFill>
                  <a:srgbClr val="000000"/>
                </a:solidFill>
                <a:latin typeface="Open Sans Medium"/>
                <a:ea typeface="Open Sans Medium"/>
                <a:cs typeface="Open Sans Medium"/>
                <a:sym typeface="Open Sans Medium"/>
              </a:rPr>
              <a:t>Python – Used for data cleaning, EDA, model building, and evaluation.</a:t>
            </a:r>
          </a:p>
          <a:p>
            <a:pPr marL="0" lvl="0" indent="0" algn="l">
              <a:lnSpc>
                <a:spcPts val="3141"/>
              </a:lnSpc>
              <a:spcBef>
                <a:spcPct val="0"/>
              </a:spcBef>
            </a:pPr>
            <a:endParaRPr lang="en-US" sz="2243" b="1">
              <a:solidFill>
                <a:srgbClr val="000000"/>
              </a:solidFill>
              <a:latin typeface="Open Sans Medium"/>
              <a:ea typeface="Open Sans Medium"/>
              <a:cs typeface="Open Sans Medium"/>
              <a:sym typeface="Open Sans Medium"/>
            </a:endParaRPr>
          </a:p>
        </p:txBody>
      </p:sp>
      <p:sp>
        <p:nvSpPr>
          <p:cNvPr id="40" name="TextBox 40"/>
          <p:cNvSpPr txBox="1"/>
          <p:nvPr/>
        </p:nvSpPr>
        <p:spPr>
          <a:xfrm>
            <a:off x="8141365" y="1919198"/>
            <a:ext cx="6288102" cy="3965162"/>
          </a:xfrm>
          <a:prstGeom prst="rect">
            <a:avLst/>
          </a:prstGeom>
        </p:spPr>
        <p:txBody>
          <a:bodyPr lIns="0" tIns="0" rIns="0" bIns="0" rtlCol="0" anchor="t">
            <a:spAutoFit/>
          </a:bodyPr>
          <a:lstStyle/>
          <a:p>
            <a:pPr algn="l">
              <a:lnSpc>
                <a:spcPts val="3219"/>
              </a:lnSpc>
            </a:pPr>
            <a:r>
              <a:rPr lang="en-US" sz="2299" b="1">
                <a:solidFill>
                  <a:srgbClr val="FFFFFF"/>
                </a:solidFill>
                <a:latin typeface="Open Sans Bold"/>
                <a:ea typeface="Open Sans Bold"/>
                <a:cs typeface="Open Sans Bold"/>
                <a:sym typeface="Open Sans Bold"/>
              </a:rPr>
              <a:t>      </a:t>
            </a:r>
            <a:r>
              <a:rPr lang="en-US" sz="2299" b="1" u="sng">
                <a:solidFill>
                  <a:srgbClr val="FFFFFF"/>
                </a:solidFill>
                <a:latin typeface="Open Sans Bold"/>
                <a:ea typeface="Open Sans Bold"/>
                <a:cs typeface="Open Sans Bold"/>
                <a:sym typeface="Open Sans Bold"/>
              </a:rPr>
              <a:t>Data Handling, Analysis</a:t>
            </a:r>
          </a:p>
          <a:p>
            <a:pPr algn="l">
              <a:lnSpc>
                <a:spcPts val="3219"/>
              </a:lnSpc>
            </a:pPr>
            <a:r>
              <a:rPr lang="en-US" sz="2299" b="1">
                <a:solidFill>
                  <a:srgbClr val="FFFFFF"/>
                </a:solidFill>
                <a:latin typeface="Open Sans Bold"/>
                <a:ea typeface="Open Sans Bold"/>
                <a:cs typeface="Open Sans Bold"/>
                <a:sym typeface="Open Sans Bold"/>
              </a:rPr>
              <a:t>      </a:t>
            </a:r>
            <a:r>
              <a:rPr lang="en-US" sz="2299" b="1" u="sng">
                <a:solidFill>
                  <a:srgbClr val="FFFFFF"/>
                </a:solidFill>
                <a:latin typeface="Open Sans Bold"/>
                <a:ea typeface="Open Sans Bold"/>
                <a:cs typeface="Open Sans Bold"/>
                <a:sym typeface="Open Sans Bold"/>
              </a:rPr>
              <a:t>&amp; Visualization:</a:t>
            </a:r>
          </a:p>
          <a:p>
            <a:pPr marL="431801" lvl="1" indent="-215900" algn="l">
              <a:lnSpc>
                <a:spcPts val="2800"/>
              </a:lnSpc>
              <a:buFont typeface="Arial"/>
              <a:buChar char="•"/>
            </a:pPr>
            <a:r>
              <a:rPr lang="en-US" sz="2000" b="1">
                <a:solidFill>
                  <a:srgbClr val="FFFFFF"/>
                </a:solidFill>
                <a:latin typeface="Open Sans Medium"/>
                <a:ea typeface="Open Sans Medium"/>
                <a:cs typeface="Open Sans Medium"/>
                <a:sym typeface="Open Sans Medium"/>
              </a:rPr>
              <a:t>Pandas – For data loading, cleaning, and manipulation.</a:t>
            </a:r>
          </a:p>
          <a:p>
            <a:pPr marL="431801" lvl="1" indent="-215900" algn="l">
              <a:lnSpc>
                <a:spcPts val="2800"/>
              </a:lnSpc>
              <a:buFont typeface="Arial"/>
              <a:buChar char="•"/>
            </a:pPr>
            <a:r>
              <a:rPr lang="en-US" sz="2000" b="1">
                <a:solidFill>
                  <a:srgbClr val="FFFFFF"/>
                </a:solidFill>
                <a:latin typeface="Open Sans Medium"/>
                <a:ea typeface="Open Sans Medium"/>
                <a:cs typeface="Open Sans Medium"/>
                <a:sym typeface="Open Sans Medium"/>
              </a:rPr>
              <a:t>NumPy – For numerical and mathematical operations.</a:t>
            </a:r>
          </a:p>
          <a:p>
            <a:pPr marL="431801" lvl="1" indent="-215900" algn="l">
              <a:lnSpc>
                <a:spcPts val="2800"/>
              </a:lnSpc>
              <a:buFont typeface="Arial"/>
              <a:buChar char="•"/>
            </a:pPr>
            <a:r>
              <a:rPr lang="en-US" sz="2000" b="1">
                <a:solidFill>
                  <a:srgbClr val="FFFFFF"/>
                </a:solidFill>
                <a:latin typeface="Open Sans Medium"/>
                <a:ea typeface="Open Sans Medium"/>
                <a:cs typeface="Open Sans Medium"/>
                <a:sym typeface="Open Sans Medium"/>
              </a:rPr>
              <a:t>Matplotlib – Used for creating plots, charts, and visual analysis.</a:t>
            </a:r>
          </a:p>
          <a:p>
            <a:pPr marL="431801" lvl="1" indent="-215900" algn="l">
              <a:lnSpc>
                <a:spcPts val="2800"/>
              </a:lnSpc>
              <a:spcBef>
                <a:spcPct val="0"/>
              </a:spcBef>
              <a:buFont typeface="Arial"/>
              <a:buChar char="•"/>
            </a:pPr>
            <a:r>
              <a:rPr lang="en-US" sz="2000" b="1">
                <a:solidFill>
                  <a:srgbClr val="FFFFFF"/>
                </a:solidFill>
                <a:latin typeface="Open Sans Medium"/>
                <a:ea typeface="Open Sans Medium"/>
                <a:cs typeface="Open Sans Medium"/>
                <a:sym typeface="Open Sans Medium"/>
              </a:rPr>
              <a:t>Seaborn – Heatmaps, pairplots, and statistical visualizations for EDA.</a:t>
            </a:r>
          </a:p>
          <a:p>
            <a:pPr marL="0" lvl="0" indent="0" algn="l">
              <a:lnSpc>
                <a:spcPts val="2800"/>
              </a:lnSpc>
              <a:spcBef>
                <a:spcPct val="0"/>
              </a:spcBef>
            </a:pPr>
            <a:endParaRPr lang="en-US" sz="2000" b="1">
              <a:solidFill>
                <a:srgbClr val="FFFFFF"/>
              </a:solidFill>
              <a:latin typeface="Open Sans Medium"/>
              <a:ea typeface="Open Sans Medium"/>
              <a:cs typeface="Open Sans Medium"/>
              <a:sym typeface="Open Sans Medium"/>
            </a:endParaRPr>
          </a:p>
        </p:txBody>
      </p:sp>
      <p:sp>
        <p:nvSpPr>
          <p:cNvPr id="41" name="TextBox 41"/>
          <p:cNvSpPr txBox="1"/>
          <p:nvPr/>
        </p:nvSpPr>
        <p:spPr>
          <a:xfrm>
            <a:off x="1827682" y="6623435"/>
            <a:ext cx="5980308" cy="3000698"/>
          </a:xfrm>
          <a:prstGeom prst="rect">
            <a:avLst/>
          </a:prstGeom>
        </p:spPr>
        <p:txBody>
          <a:bodyPr lIns="0" tIns="0" rIns="0" bIns="0" rtlCol="0" anchor="t">
            <a:spAutoFit/>
          </a:bodyPr>
          <a:lstStyle/>
          <a:p>
            <a:pPr algn="l">
              <a:lnSpc>
                <a:spcPts val="3359"/>
              </a:lnSpc>
            </a:pPr>
            <a:r>
              <a:rPr lang="en-US" sz="2399" b="1">
                <a:solidFill>
                  <a:srgbClr val="FFFFFF"/>
                </a:solidFill>
                <a:latin typeface="Open Sans Medium"/>
                <a:ea typeface="Open Sans Medium"/>
                <a:cs typeface="Open Sans Medium"/>
                <a:sym typeface="Open Sans Medium"/>
              </a:rPr>
              <a:t>   </a:t>
            </a:r>
            <a:r>
              <a:rPr lang="en-US" sz="2399" b="1" u="sng">
                <a:solidFill>
                  <a:srgbClr val="FFFFFF"/>
                </a:solidFill>
                <a:latin typeface="Open Sans Bold"/>
                <a:ea typeface="Open Sans Bold"/>
                <a:cs typeface="Open Sans Bold"/>
                <a:sym typeface="Open Sans Bold"/>
              </a:rPr>
              <a:t>Machine Learning Libraries:</a:t>
            </a:r>
          </a:p>
          <a:p>
            <a:pPr marL="453390" lvl="1" indent="-226695" algn="l">
              <a:lnSpc>
                <a:spcPts val="2940"/>
              </a:lnSpc>
              <a:buFont typeface="Arial"/>
              <a:buChar char="•"/>
            </a:pPr>
            <a:r>
              <a:rPr lang="en-US" sz="2100" b="1" u="sng">
                <a:solidFill>
                  <a:srgbClr val="FFFFFF"/>
                </a:solidFill>
                <a:latin typeface="Open Sans Medium"/>
                <a:ea typeface="Open Sans Medium"/>
                <a:cs typeface="Open Sans Medium"/>
                <a:sym typeface="Open Sans Medium"/>
              </a:rPr>
              <a:t>Scikit-Learn </a:t>
            </a:r>
            <a:r>
              <a:rPr lang="en-US" sz="2100" b="1">
                <a:solidFill>
                  <a:srgbClr val="FFFFFF"/>
                </a:solidFill>
                <a:latin typeface="Open Sans Medium"/>
                <a:ea typeface="Open Sans Medium"/>
                <a:cs typeface="Open Sans Medium"/>
                <a:sym typeface="Open Sans Medium"/>
              </a:rPr>
              <a:t>– Linear Regression, Random Forest, preprocessing &amp; evaluation metrics.</a:t>
            </a:r>
          </a:p>
          <a:p>
            <a:pPr marL="453390" lvl="1" indent="-226695" algn="l">
              <a:lnSpc>
                <a:spcPts val="2940"/>
              </a:lnSpc>
              <a:buFont typeface="Arial"/>
              <a:buChar char="•"/>
            </a:pPr>
            <a:r>
              <a:rPr lang="en-US" sz="2100" b="1" u="sng">
                <a:solidFill>
                  <a:srgbClr val="FFFFFF"/>
                </a:solidFill>
                <a:latin typeface="Open Sans Medium"/>
                <a:ea typeface="Open Sans Medium"/>
                <a:cs typeface="Open Sans Medium"/>
                <a:sym typeface="Open Sans Medium"/>
              </a:rPr>
              <a:t>XGBoost</a:t>
            </a:r>
            <a:r>
              <a:rPr lang="en-US" sz="2100" b="1">
                <a:solidFill>
                  <a:srgbClr val="FFFFFF"/>
                </a:solidFill>
                <a:latin typeface="Open Sans Medium"/>
                <a:ea typeface="Open Sans Medium"/>
                <a:cs typeface="Open Sans Medium"/>
                <a:sym typeface="Open Sans Medium"/>
              </a:rPr>
              <a:t> – Gradient boosting model for advanced predictions.</a:t>
            </a:r>
          </a:p>
          <a:p>
            <a:pPr marL="0" lvl="0" indent="0" algn="l">
              <a:lnSpc>
                <a:spcPts val="2940"/>
              </a:lnSpc>
              <a:spcBef>
                <a:spcPct val="0"/>
              </a:spcBef>
            </a:pPr>
            <a:endParaRPr lang="en-US" sz="2100" b="1">
              <a:solidFill>
                <a:srgbClr val="FFFFFF"/>
              </a:solidFill>
              <a:latin typeface="Open Sans Medium"/>
              <a:ea typeface="Open Sans Medium"/>
              <a:cs typeface="Open Sans Medium"/>
              <a:sym typeface="Open Sans Medium"/>
            </a:endParaRPr>
          </a:p>
          <a:p>
            <a:pPr marL="0" lvl="0" indent="0" algn="l">
              <a:lnSpc>
                <a:spcPts val="2940"/>
              </a:lnSpc>
              <a:spcBef>
                <a:spcPct val="0"/>
              </a:spcBef>
            </a:pPr>
            <a:endParaRPr lang="en-US" sz="2100" b="1">
              <a:solidFill>
                <a:srgbClr val="FFFFFF"/>
              </a:solidFill>
              <a:latin typeface="Open Sans Medium"/>
              <a:ea typeface="Open Sans Medium"/>
              <a:cs typeface="Open Sans Medium"/>
              <a:sym typeface="Open Sans Medium"/>
            </a:endParaRPr>
          </a:p>
          <a:p>
            <a:pPr marL="0" lvl="0" indent="0" algn="l">
              <a:lnSpc>
                <a:spcPts val="2940"/>
              </a:lnSpc>
              <a:spcBef>
                <a:spcPct val="0"/>
              </a:spcBef>
            </a:pPr>
            <a:endParaRPr lang="en-US" sz="2100" b="1">
              <a:solidFill>
                <a:srgbClr val="FFFFFF"/>
              </a:solidFill>
              <a:latin typeface="Open Sans Medium"/>
              <a:ea typeface="Open Sans Medium"/>
              <a:cs typeface="Open Sans Medium"/>
              <a:sym typeface="Open Sans Medium"/>
            </a:endParaRPr>
          </a:p>
        </p:txBody>
      </p:sp>
      <p:sp>
        <p:nvSpPr>
          <p:cNvPr id="42" name="TextBox 42"/>
          <p:cNvSpPr txBox="1"/>
          <p:nvPr/>
        </p:nvSpPr>
        <p:spPr>
          <a:xfrm>
            <a:off x="8887329" y="6908979"/>
            <a:ext cx="5753726" cy="2628344"/>
          </a:xfrm>
          <a:prstGeom prst="rect">
            <a:avLst/>
          </a:prstGeom>
        </p:spPr>
        <p:txBody>
          <a:bodyPr lIns="0" tIns="0" rIns="0" bIns="0" rtlCol="0" anchor="t">
            <a:spAutoFit/>
          </a:bodyPr>
          <a:lstStyle/>
          <a:p>
            <a:pPr algn="l">
              <a:lnSpc>
                <a:spcPts val="3984"/>
              </a:lnSpc>
            </a:pPr>
            <a:r>
              <a:rPr lang="en-US" sz="2846" b="1" u="sng">
                <a:solidFill>
                  <a:srgbClr val="FFFFFF"/>
                </a:solidFill>
                <a:latin typeface="Open Sans Bold"/>
                <a:ea typeface="Open Sans Bold"/>
                <a:cs typeface="Open Sans Bold"/>
                <a:sym typeface="Open Sans Bold"/>
              </a:rPr>
              <a:t>Tools &amp; Environment</a:t>
            </a:r>
          </a:p>
          <a:p>
            <a:pPr marL="528114" lvl="1" indent="-264057" algn="l">
              <a:lnSpc>
                <a:spcPts val="3424"/>
              </a:lnSpc>
              <a:buFont typeface="Arial"/>
              <a:buChar char="•"/>
            </a:pPr>
            <a:r>
              <a:rPr lang="en-US" sz="2446" b="1">
                <a:solidFill>
                  <a:srgbClr val="FFFFFF"/>
                </a:solidFill>
                <a:latin typeface="Open Sans Medium"/>
                <a:ea typeface="Open Sans Medium"/>
                <a:cs typeface="Open Sans Medium"/>
                <a:sym typeface="Open Sans Medium"/>
              </a:rPr>
              <a:t> Google Colab – Interactive coding and visualization.</a:t>
            </a:r>
          </a:p>
          <a:p>
            <a:pPr marL="528114" lvl="1" indent="-264057" algn="l">
              <a:lnSpc>
                <a:spcPts val="3424"/>
              </a:lnSpc>
              <a:spcBef>
                <a:spcPct val="0"/>
              </a:spcBef>
              <a:buFont typeface="Arial"/>
              <a:buChar char="•"/>
            </a:pPr>
            <a:r>
              <a:rPr lang="en-US" sz="2446" b="1">
                <a:solidFill>
                  <a:srgbClr val="FFFFFF"/>
                </a:solidFill>
                <a:latin typeface="Open Sans Medium"/>
                <a:ea typeface="Open Sans Medium"/>
                <a:cs typeface="Open Sans Medium"/>
                <a:sym typeface="Open Sans Medium"/>
              </a:rPr>
              <a:t>CSV Dataset (CarDekho 50k) – Main dataset for training/testing.</a:t>
            </a:r>
          </a:p>
          <a:p>
            <a:pPr marL="0" lvl="0" indent="0" algn="l">
              <a:lnSpc>
                <a:spcPts val="3424"/>
              </a:lnSpc>
              <a:spcBef>
                <a:spcPct val="0"/>
              </a:spcBef>
            </a:pPr>
            <a:endParaRPr lang="en-US" sz="2446" b="1">
              <a:solidFill>
                <a:srgbClr val="FFFFFF"/>
              </a:solidFill>
              <a:latin typeface="Open Sans Medium"/>
              <a:ea typeface="Open Sans Medium"/>
              <a:cs typeface="Open Sans Medium"/>
              <a:sym typeface="Open Sans Medium"/>
            </a:endParaRPr>
          </a:p>
        </p:txBody>
      </p:sp>
      <p:sp>
        <p:nvSpPr>
          <p:cNvPr id="43" name="TextBox 43"/>
          <p:cNvSpPr txBox="1"/>
          <p:nvPr/>
        </p:nvSpPr>
        <p:spPr>
          <a:xfrm>
            <a:off x="581389" y="267867"/>
            <a:ext cx="8708611" cy="854056"/>
          </a:xfrm>
          <a:prstGeom prst="rect">
            <a:avLst/>
          </a:prstGeom>
        </p:spPr>
        <p:txBody>
          <a:bodyPr lIns="0" tIns="0" rIns="0" bIns="0" rtlCol="0" anchor="t">
            <a:spAutoFit/>
          </a:bodyPr>
          <a:lstStyle/>
          <a:p>
            <a:pPr algn="l">
              <a:lnSpc>
                <a:spcPts val="6999"/>
              </a:lnSpc>
            </a:pPr>
            <a:r>
              <a:rPr lang="en-US" sz="4999" b="1" spc="99">
                <a:solidFill>
                  <a:srgbClr val="000000"/>
                </a:solidFill>
                <a:latin typeface="Garet Bold"/>
                <a:ea typeface="Garet Bold"/>
                <a:cs typeface="Garet Bold"/>
                <a:sym typeface="Garet Bold"/>
              </a:rPr>
              <a:t>🛠️ TECHNOLOGIES USED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416679" cy="10287000"/>
            <a:chOff x="0" y="0"/>
            <a:chExt cx="1689989" cy="2709333"/>
          </a:xfrm>
        </p:grpSpPr>
        <p:sp>
          <p:nvSpPr>
            <p:cNvPr id="3" name="Freeform 3"/>
            <p:cNvSpPr/>
            <p:nvPr/>
          </p:nvSpPr>
          <p:spPr>
            <a:xfrm>
              <a:off x="0" y="0"/>
              <a:ext cx="1689989" cy="2709333"/>
            </a:xfrm>
            <a:custGeom>
              <a:avLst/>
              <a:gdLst/>
              <a:ahLst/>
              <a:cxnLst/>
              <a:rect l="l" t="t" r="r" b="b"/>
              <a:pathLst>
                <a:path w="1689989" h="2709333">
                  <a:moveTo>
                    <a:pt x="0" y="0"/>
                  </a:moveTo>
                  <a:lnTo>
                    <a:pt x="1689989" y="0"/>
                  </a:lnTo>
                  <a:lnTo>
                    <a:pt x="1689989" y="2709333"/>
                  </a:lnTo>
                  <a:lnTo>
                    <a:pt x="0" y="2709333"/>
                  </a:lnTo>
                  <a:close/>
                </a:path>
              </a:pathLst>
            </a:custGeom>
            <a:solidFill>
              <a:srgbClr val="0345E4"/>
            </a:solidFill>
          </p:spPr>
          <p:txBody>
            <a:bodyPr/>
            <a:lstStyle/>
            <a:p>
              <a:endParaRPr lang="en-IN"/>
            </a:p>
          </p:txBody>
        </p:sp>
        <p:sp>
          <p:nvSpPr>
            <p:cNvPr id="4" name="TextBox 4"/>
            <p:cNvSpPr txBox="1"/>
            <p:nvPr/>
          </p:nvSpPr>
          <p:spPr>
            <a:xfrm>
              <a:off x="0" y="-38100"/>
              <a:ext cx="1689989"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2671279"/>
            <a:ext cx="1310100" cy="0"/>
          </a:xfrm>
          <a:prstGeom prst="line">
            <a:avLst/>
          </a:prstGeom>
          <a:ln w="95250" cap="flat">
            <a:solidFill>
              <a:srgbClr val="FFFFFF"/>
            </a:solidFill>
            <a:prstDash val="solid"/>
            <a:headEnd type="none" w="sm" len="sm"/>
            <a:tailEnd type="none" w="sm" len="sm"/>
          </a:ln>
        </p:spPr>
        <p:txBody>
          <a:bodyPr/>
          <a:lstStyle/>
          <a:p>
            <a:endParaRPr lang="en-IN"/>
          </a:p>
        </p:txBody>
      </p:sp>
      <p:grpSp>
        <p:nvGrpSpPr>
          <p:cNvPr id="6" name="Group 6"/>
          <p:cNvGrpSpPr>
            <a:grpSpLocks noChangeAspect="1"/>
          </p:cNvGrpSpPr>
          <p:nvPr/>
        </p:nvGrpSpPr>
        <p:grpSpPr>
          <a:xfrm>
            <a:off x="6576075" y="462435"/>
            <a:ext cx="3257973" cy="3257973"/>
            <a:chOff x="0" y="0"/>
            <a:chExt cx="14840029" cy="14840029"/>
          </a:xfrm>
        </p:grpSpPr>
        <p:sp>
          <p:nvSpPr>
            <p:cNvPr id="7" name="Freeform 7"/>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0345E4"/>
            </a:solidFill>
          </p:spPr>
          <p:txBody>
            <a:bodyPr/>
            <a:lstStyle/>
            <a:p>
              <a:endParaRPr lang="en-IN"/>
            </a:p>
          </p:txBody>
        </p:sp>
        <p:sp>
          <p:nvSpPr>
            <p:cNvPr id="8" name="Freeform 8"/>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0345E4"/>
            </a:solidFill>
          </p:spPr>
          <p:txBody>
            <a:bodyPr/>
            <a:lstStyle/>
            <a:p>
              <a:endParaRPr lang="en-IN"/>
            </a:p>
          </p:txBody>
        </p:sp>
        <p:sp>
          <p:nvSpPr>
            <p:cNvPr id="9" name="Freeform 9"/>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2"/>
              <a:stretch>
                <a:fillRect l="-40857" r="-40857"/>
              </a:stretch>
            </a:blipFill>
          </p:spPr>
          <p:txBody>
            <a:bodyPr/>
            <a:lstStyle/>
            <a:p>
              <a:endParaRPr lang="en-IN"/>
            </a:p>
          </p:txBody>
        </p:sp>
      </p:grpSp>
      <p:grpSp>
        <p:nvGrpSpPr>
          <p:cNvPr id="10" name="Group 10"/>
          <p:cNvGrpSpPr/>
          <p:nvPr/>
        </p:nvGrpSpPr>
        <p:grpSpPr>
          <a:xfrm>
            <a:off x="10026637" y="462435"/>
            <a:ext cx="5473113" cy="669452"/>
            <a:chOff x="0" y="0"/>
            <a:chExt cx="3481912" cy="425895"/>
          </a:xfrm>
        </p:grpSpPr>
        <p:sp>
          <p:nvSpPr>
            <p:cNvPr id="11" name="Freeform 11"/>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en-IN"/>
            </a:p>
          </p:txBody>
        </p:sp>
        <p:sp>
          <p:nvSpPr>
            <p:cNvPr id="12" name="TextBox 12"/>
            <p:cNvSpPr txBox="1"/>
            <p:nvPr/>
          </p:nvSpPr>
          <p:spPr>
            <a:xfrm>
              <a:off x="0" y="-28575"/>
              <a:ext cx="3481912"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Dataset (Kaggle) </a:t>
              </a:r>
            </a:p>
          </p:txBody>
        </p:sp>
      </p:grpSp>
      <p:grpSp>
        <p:nvGrpSpPr>
          <p:cNvPr id="13" name="Group 13"/>
          <p:cNvGrpSpPr/>
          <p:nvPr/>
        </p:nvGrpSpPr>
        <p:grpSpPr>
          <a:xfrm>
            <a:off x="9993444" y="1387766"/>
            <a:ext cx="7474654" cy="3593524"/>
            <a:chOff x="0" y="0"/>
            <a:chExt cx="1968633" cy="946443"/>
          </a:xfrm>
        </p:grpSpPr>
        <p:sp>
          <p:nvSpPr>
            <p:cNvPr id="14" name="Freeform 14"/>
            <p:cNvSpPr/>
            <p:nvPr/>
          </p:nvSpPr>
          <p:spPr>
            <a:xfrm>
              <a:off x="0" y="0"/>
              <a:ext cx="1968633" cy="946443"/>
            </a:xfrm>
            <a:custGeom>
              <a:avLst/>
              <a:gdLst/>
              <a:ahLst/>
              <a:cxnLst/>
              <a:rect l="l" t="t" r="r" b="b"/>
              <a:pathLst>
                <a:path w="1968633" h="946443">
                  <a:moveTo>
                    <a:pt x="52824" y="0"/>
                  </a:moveTo>
                  <a:lnTo>
                    <a:pt x="1915809" y="0"/>
                  </a:lnTo>
                  <a:cubicBezTo>
                    <a:pt x="1929819" y="0"/>
                    <a:pt x="1943255" y="5565"/>
                    <a:pt x="1953161" y="15472"/>
                  </a:cubicBezTo>
                  <a:cubicBezTo>
                    <a:pt x="1963068" y="25378"/>
                    <a:pt x="1968633" y="38814"/>
                    <a:pt x="1968633" y="52824"/>
                  </a:cubicBezTo>
                  <a:lnTo>
                    <a:pt x="1968633" y="893619"/>
                  </a:lnTo>
                  <a:cubicBezTo>
                    <a:pt x="1968633" y="922793"/>
                    <a:pt x="1944983" y="946443"/>
                    <a:pt x="1915809" y="946443"/>
                  </a:cubicBezTo>
                  <a:lnTo>
                    <a:pt x="52824" y="946443"/>
                  </a:lnTo>
                  <a:cubicBezTo>
                    <a:pt x="38814" y="946443"/>
                    <a:pt x="25378" y="940877"/>
                    <a:pt x="15472" y="930971"/>
                  </a:cubicBezTo>
                  <a:cubicBezTo>
                    <a:pt x="5565" y="921065"/>
                    <a:pt x="0" y="907629"/>
                    <a:pt x="0" y="893619"/>
                  </a:cubicBezTo>
                  <a:lnTo>
                    <a:pt x="0" y="52824"/>
                  </a:lnTo>
                  <a:cubicBezTo>
                    <a:pt x="0" y="38814"/>
                    <a:pt x="5565" y="25378"/>
                    <a:pt x="15472" y="15472"/>
                  </a:cubicBezTo>
                  <a:cubicBezTo>
                    <a:pt x="25378" y="5565"/>
                    <a:pt x="38814" y="0"/>
                    <a:pt x="52824" y="0"/>
                  </a:cubicBezTo>
                  <a:close/>
                </a:path>
              </a:pathLst>
            </a:custGeom>
            <a:solidFill>
              <a:srgbClr val="E8ECEC"/>
            </a:solidFill>
          </p:spPr>
          <p:txBody>
            <a:bodyPr/>
            <a:lstStyle/>
            <a:p>
              <a:endParaRPr lang="en-IN"/>
            </a:p>
          </p:txBody>
        </p:sp>
        <p:sp>
          <p:nvSpPr>
            <p:cNvPr id="15" name="TextBox 15"/>
            <p:cNvSpPr txBox="1"/>
            <p:nvPr/>
          </p:nvSpPr>
          <p:spPr>
            <a:xfrm>
              <a:off x="0" y="-38100"/>
              <a:ext cx="1968633" cy="984543"/>
            </a:xfrm>
            <a:prstGeom prst="rect">
              <a:avLst/>
            </a:prstGeom>
          </p:spPr>
          <p:txBody>
            <a:bodyPr lIns="50800" tIns="50800" rIns="50800" bIns="50800" rtlCol="0" anchor="ctr"/>
            <a:lstStyle/>
            <a:p>
              <a:pPr algn="ctr">
                <a:lnSpc>
                  <a:spcPts val="2659"/>
                </a:lnSpc>
              </a:pPr>
              <a:endParaRPr/>
            </a:p>
          </p:txBody>
        </p:sp>
      </p:grpSp>
      <p:grpSp>
        <p:nvGrpSpPr>
          <p:cNvPr id="16" name="Group 16"/>
          <p:cNvGrpSpPr>
            <a:grpSpLocks noChangeAspect="1"/>
          </p:cNvGrpSpPr>
          <p:nvPr/>
        </p:nvGrpSpPr>
        <p:grpSpPr>
          <a:xfrm>
            <a:off x="6691029" y="5238465"/>
            <a:ext cx="3143018" cy="3143018"/>
            <a:chOff x="0" y="0"/>
            <a:chExt cx="14840029" cy="14840029"/>
          </a:xfrm>
        </p:grpSpPr>
        <p:sp>
          <p:nvSpPr>
            <p:cNvPr id="17" name="Freeform 17"/>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0345E4"/>
            </a:solidFill>
          </p:spPr>
          <p:txBody>
            <a:bodyPr/>
            <a:lstStyle/>
            <a:p>
              <a:endParaRPr lang="en-IN"/>
            </a:p>
          </p:txBody>
        </p:sp>
        <p:sp>
          <p:nvSpPr>
            <p:cNvPr id="18" name="Freeform 18"/>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0345E4"/>
            </a:solidFill>
          </p:spPr>
          <p:txBody>
            <a:bodyPr/>
            <a:lstStyle/>
            <a:p>
              <a:endParaRPr lang="en-IN"/>
            </a:p>
          </p:txBody>
        </p:sp>
        <p:sp>
          <p:nvSpPr>
            <p:cNvPr id="19" name="Freeform 19"/>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3"/>
              <a:stretch>
                <a:fillRect l="-35865" r="-35865"/>
              </a:stretch>
            </a:blipFill>
          </p:spPr>
          <p:txBody>
            <a:bodyPr/>
            <a:lstStyle/>
            <a:p>
              <a:endParaRPr lang="en-IN"/>
            </a:p>
          </p:txBody>
        </p:sp>
      </p:grpSp>
      <p:grpSp>
        <p:nvGrpSpPr>
          <p:cNvPr id="20" name="Group 20"/>
          <p:cNvGrpSpPr/>
          <p:nvPr/>
        </p:nvGrpSpPr>
        <p:grpSpPr>
          <a:xfrm>
            <a:off x="9993444" y="5238465"/>
            <a:ext cx="5473113" cy="669452"/>
            <a:chOff x="0" y="0"/>
            <a:chExt cx="3481912" cy="425895"/>
          </a:xfrm>
        </p:grpSpPr>
        <p:sp>
          <p:nvSpPr>
            <p:cNvPr id="21" name="Freeform 21"/>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en-IN"/>
            </a:p>
          </p:txBody>
        </p:sp>
        <p:sp>
          <p:nvSpPr>
            <p:cNvPr id="22" name="TextBox 22"/>
            <p:cNvSpPr txBox="1"/>
            <p:nvPr/>
          </p:nvSpPr>
          <p:spPr>
            <a:xfrm>
              <a:off x="0" y="-28575"/>
              <a:ext cx="3481912"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Preprocessing Steps:</a:t>
              </a:r>
            </a:p>
          </p:txBody>
        </p:sp>
      </p:grpSp>
      <p:grpSp>
        <p:nvGrpSpPr>
          <p:cNvPr id="23" name="Group 23"/>
          <p:cNvGrpSpPr/>
          <p:nvPr/>
        </p:nvGrpSpPr>
        <p:grpSpPr>
          <a:xfrm>
            <a:off x="10026637" y="6109303"/>
            <a:ext cx="7474654" cy="3148997"/>
            <a:chOff x="0" y="0"/>
            <a:chExt cx="1968633" cy="829365"/>
          </a:xfrm>
        </p:grpSpPr>
        <p:sp>
          <p:nvSpPr>
            <p:cNvPr id="24" name="Freeform 24"/>
            <p:cNvSpPr/>
            <p:nvPr/>
          </p:nvSpPr>
          <p:spPr>
            <a:xfrm>
              <a:off x="0" y="0"/>
              <a:ext cx="1968633" cy="829365"/>
            </a:xfrm>
            <a:custGeom>
              <a:avLst/>
              <a:gdLst/>
              <a:ahLst/>
              <a:cxnLst/>
              <a:rect l="l" t="t" r="r" b="b"/>
              <a:pathLst>
                <a:path w="1968633" h="829365">
                  <a:moveTo>
                    <a:pt x="52824" y="0"/>
                  </a:moveTo>
                  <a:lnTo>
                    <a:pt x="1915809" y="0"/>
                  </a:lnTo>
                  <a:cubicBezTo>
                    <a:pt x="1929819" y="0"/>
                    <a:pt x="1943255" y="5565"/>
                    <a:pt x="1953161" y="15472"/>
                  </a:cubicBezTo>
                  <a:cubicBezTo>
                    <a:pt x="1963068" y="25378"/>
                    <a:pt x="1968633" y="38814"/>
                    <a:pt x="1968633" y="52824"/>
                  </a:cubicBezTo>
                  <a:lnTo>
                    <a:pt x="1968633" y="776542"/>
                  </a:lnTo>
                  <a:cubicBezTo>
                    <a:pt x="1968633" y="790552"/>
                    <a:pt x="1963068" y="803987"/>
                    <a:pt x="1953161" y="813894"/>
                  </a:cubicBezTo>
                  <a:cubicBezTo>
                    <a:pt x="1943255" y="823800"/>
                    <a:pt x="1929819" y="829365"/>
                    <a:pt x="1915809" y="829365"/>
                  </a:cubicBezTo>
                  <a:lnTo>
                    <a:pt x="52824" y="829365"/>
                  </a:lnTo>
                  <a:cubicBezTo>
                    <a:pt x="38814" y="829365"/>
                    <a:pt x="25378" y="823800"/>
                    <a:pt x="15472" y="813894"/>
                  </a:cubicBezTo>
                  <a:cubicBezTo>
                    <a:pt x="5565" y="803987"/>
                    <a:pt x="0" y="790552"/>
                    <a:pt x="0" y="776542"/>
                  </a:cubicBezTo>
                  <a:lnTo>
                    <a:pt x="0" y="52824"/>
                  </a:lnTo>
                  <a:cubicBezTo>
                    <a:pt x="0" y="38814"/>
                    <a:pt x="5565" y="25378"/>
                    <a:pt x="15472" y="15472"/>
                  </a:cubicBezTo>
                  <a:cubicBezTo>
                    <a:pt x="25378" y="5565"/>
                    <a:pt x="38814" y="0"/>
                    <a:pt x="52824" y="0"/>
                  </a:cubicBezTo>
                  <a:close/>
                </a:path>
              </a:pathLst>
            </a:custGeom>
            <a:solidFill>
              <a:srgbClr val="E8ECEC"/>
            </a:solidFill>
          </p:spPr>
          <p:txBody>
            <a:bodyPr/>
            <a:lstStyle/>
            <a:p>
              <a:endParaRPr lang="en-IN"/>
            </a:p>
          </p:txBody>
        </p:sp>
        <p:sp>
          <p:nvSpPr>
            <p:cNvPr id="25" name="TextBox 25"/>
            <p:cNvSpPr txBox="1"/>
            <p:nvPr/>
          </p:nvSpPr>
          <p:spPr>
            <a:xfrm>
              <a:off x="0" y="-38100"/>
              <a:ext cx="1968633" cy="86746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916626" y="952500"/>
            <a:ext cx="4890708" cy="2068015"/>
          </a:xfrm>
          <a:prstGeom prst="rect">
            <a:avLst/>
          </a:prstGeom>
        </p:spPr>
        <p:txBody>
          <a:bodyPr lIns="0" tIns="0" rIns="0" bIns="0" rtlCol="0" anchor="t">
            <a:spAutoFit/>
          </a:bodyPr>
          <a:lstStyle/>
          <a:p>
            <a:pPr algn="l">
              <a:lnSpc>
                <a:spcPts val="5510"/>
              </a:lnSpc>
            </a:pPr>
            <a:r>
              <a:rPr lang="en-US" sz="3935" b="1" spc="78">
                <a:solidFill>
                  <a:srgbClr val="FFFFFF"/>
                </a:solidFill>
                <a:latin typeface="Garet Bold"/>
                <a:ea typeface="Garet Bold"/>
                <a:cs typeface="Garet Bold"/>
                <a:sym typeface="Garet Bold"/>
              </a:rPr>
              <a:t>DATASET &amp; DATA PREPROCESSING</a:t>
            </a:r>
          </a:p>
          <a:p>
            <a:pPr algn="l">
              <a:lnSpc>
                <a:spcPts val="5510"/>
              </a:lnSpc>
            </a:pPr>
            <a:endParaRPr lang="en-US" sz="3935" b="1" spc="78">
              <a:solidFill>
                <a:srgbClr val="FFFFFF"/>
              </a:solidFill>
              <a:latin typeface="Garet Bold"/>
              <a:ea typeface="Garet Bold"/>
              <a:cs typeface="Garet Bold"/>
              <a:sym typeface="Garet Bold"/>
            </a:endParaRPr>
          </a:p>
        </p:txBody>
      </p:sp>
      <p:sp>
        <p:nvSpPr>
          <p:cNvPr id="27" name="TextBox 27"/>
          <p:cNvSpPr txBox="1"/>
          <p:nvPr/>
        </p:nvSpPr>
        <p:spPr>
          <a:xfrm>
            <a:off x="916626" y="3231411"/>
            <a:ext cx="4492263" cy="4831947"/>
          </a:xfrm>
          <a:prstGeom prst="rect">
            <a:avLst/>
          </a:prstGeom>
        </p:spPr>
        <p:txBody>
          <a:bodyPr lIns="0" tIns="0" rIns="0" bIns="0" rtlCol="0" anchor="t">
            <a:spAutoFit/>
          </a:bodyPr>
          <a:lstStyle/>
          <a:p>
            <a:pPr marL="0" lvl="0" indent="0" algn="just">
              <a:lnSpc>
                <a:spcPts val="3874"/>
              </a:lnSpc>
            </a:pPr>
            <a:r>
              <a:rPr lang="en-US" sz="2499">
                <a:solidFill>
                  <a:srgbClr val="FFFFFF"/>
                </a:solidFill>
                <a:latin typeface="Open Sans"/>
                <a:ea typeface="Open Sans"/>
                <a:cs typeface="Open Sans"/>
                <a:sym typeface="Open Sans"/>
              </a:rPr>
              <a:t>Data preprocessing is critical in machine learning because models can only learn meaningful patterns from clean, well-structured data. Proper preprocessing reduces noise, handles variability, and ensures that all features contribute effectively to the prediction of car prices.</a:t>
            </a:r>
          </a:p>
        </p:txBody>
      </p:sp>
      <p:sp>
        <p:nvSpPr>
          <p:cNvPr id="28" name="TextBox 28"/>
          <p:cNvSpPr txBox="1"/>
          <p:nvPr/>
        </p:nvSpPr>
        <p:spPr>
          <a:xfrm>
            <a:off x="10228114" y="1145256"/>
            <a:ext cx="6490794" cy="3836035"/>
          </a:xfrm>
          <a:prstGeom prst="rect">
            <a:avLst/>
          </a:prstGeom>
        </p:spPr>
        <p:txBody>
          <a:bodyPr lIns="0" tIns="0" rIns="0" bIns="0" rtlCol="0" anchor="t">
            <a:spAutoFit/>
          </a:bodyPr>
          <a:lstStyle/>
          <a:p>
            <a:pPr algn="just">
              <a:lnSpc>
                <a:spcPts val="3410"/>
              </a:lnSpc>
            </a:pPr>
            <a:endParaRPr/>
          </a:p>
          <a:p>
            <a:pPr marL="474981" lvl="1" indent="-237491" algn="just">
              <a:lnSpc>
                <a:spcPts val="3410"/>
              </a:lnSpc>
              <a:buFont typeface="Arial"/>
              <a:buChar char="•"/>
            </a:pPr>
            <a:r>
              <a:rPr lang="en-US" sz="2200" b="1">
                <a:solidFill>
                  <a:srgbClr val="000000"/>
                </a:solidFill>
                <a:latin typeface="Open Sans Bold"/>
                <a:ea typeface="Open Sans Bold"/>
                <a:cs typeface="Open Sans Bold"/>
                <a:sym typeface="Open Sans Bold"/>
              </a:rPr>
              <a:t>Source</a:t>
            </a:r>
            <a:r>
              <a:rPr lang="en-US" sz="2200">
                <a:solidFill>
                  <a:srgbClr val="000000"/>
                </a:solidFill>
                <a:latin typeface="Open Sans"/>
                <a:ea typeface="Open Sans"/>
                <a:cs typeface="Open Sans"/>
                <a:sym typeface="Open Sans"/>
              </a:rPr>
              <a:t>: CarDekho – 50,000 car listings.</a:t>
            </a:r>
          </a:p>
          <a:p>
            <a:pPr marL="474981" lvl="1" indent="-237491" algn="just">
              <a:lnSpc>
                <a:spcPts val="3410"/>
              </a:lnSpc>
              <a:buFont typeface="Arial"/>
              <a:buChar char="•"/>
            </a:pPr>
            <a:r>
              <a:rPr lang="en-US" sz="2200" b="1">
                <a:solidFill>
                  <a:srgbClr val="000000"/>
                </a:solidFill>
                <a:latin typeface="Open Sans Bold"/>
                <a:ea typeface="Open Sans Bold"/>
                <a:cs typeface="Open Sans Bold"/>
                <a:sym typeface="Open Sans Bold"/>
              </a:rPr>
              <a:t>Features</a:t>
            </a:r>
            <a:r>
              <a:rPr lang="en-US" sz="2200">
                <a:solidFill>
                  <a:srgbClr val="000000"/>
                </a:solidFill>
                <a:latin typeface="Open Sans"/>
                <a:ea typeface="Open Sans"/>
                <a:cs typeface="Open Sans"/>
                <a:sym typeface="Open Sans"/>
              </a:rPr>
              <a:t>: Brand, Model, Year, Fuel Type, Transmission, Mileage, Engine.</a:t>
            </a:r>
          </a:p>
          <a:p>
            <a:pPr marL="474981" lvl="1" indent="-237491" algn="just">
              <a:lnSpc>
                <a:spcPts val="3410"/>
              </a:lnSpc>
              <a:buFont typeface="Arial"/>
              <a:buChar char="•"/>
            </a:pPr>
            <a:r>
              <a:rPr lang="en-US" sz="2200" b="1">
                <a:solidFill>
                  <a:srgbClr val="000000"/>
                </a:solidFill>
                <a:latin typeface="Open Sans Bold"/>
                <a:ea typeface="Open Sans Bold"/>
                <a:cs typeface="Open Sans Bold"/>
                <a:sym typeface="Open Sans Bold"/>
              </a:rPr>
              <a:t>Target Variable</a:t>
            </a:r>
            <a:r>
              <a:rPr lang="en-US" sz="2200">
                <a:solidFill>
                  <a:srgbClr val="000000"/>
                </a:solidFill>
                <a:latin typeface="Open Sans"/>
                <a:ea typeface="Open Sans"/>
                <a:cs typeface="Open Sans"/>
                <a:sym typeface="Open Sans"/>
              </a:rPr>
              <a:t>: Price.</a:t>
            </a:r>
          </a:p>
          <a:p>
            <a:pPr marL="474981" lvl="1" indent="-237491" algn="just">
              <a:lnSpc>
                <a:spcPts val="3410"/>
              </a:lnSpc>
              <a:buFont typeface="Arial"/>
              <a:buChar char="•"/>
            </a:pPr>
            <a:r>
              <a:rPr lang="en-US" sz="2200" b="1" u="none" strike="noStrike">
                <a:solidFill>
                  <a:srgbClr val="000000"/>
                </a:solidFill>
                <a:latin typeface="Open Sans Bold"/>
                <a:ea typeface="Open Sans Bold"/>
                <a:cs typeface="Open Sans Bold"/>
                <a:sym typeface="Open Sans Bold"/>
              </a:rPr>
              <a:t>Importance</a:t>
            </a:r>
            <a:r>
              <a:rPr lang="en-US" sz="2200" u="none" strike="noStrike">
                <a:solidFill>
                  <a:srgbClr val="000000"/>
                </a:solidFill>
                <a:latin typeface="Open Sans"/>
                <a:ea typeface="Open Sans"/>
                <a:cs typeface="Open Sans"/>
                <a:sym typeface="Open Sans"/>
              </a:rPr>
              <a:t>: Large and diverse dataset ensures accurate learning and reliable predictions.</a:t>
            </a:r>
          </a:p>
          <a:p>
            <a:pPr marL="0" lvl="0" indent="0" algn="just">
              <a:lnSpc>
                <a:spcPts val="3410"/>
              </a:lnSpc>
            </a:pPr>
            <a:endParaRPr lang="en-US" sz="2200" u="none" strike="noStrike">
              <a:solidFill>
                <a:srgbClr val="000000"/>
              </a:solidFill>
              <a:latin typeface="Open Sans"/>
              <a:ea typeface="Open Sans"/>
              <a:cs typeface="Open Sans"/>
              <a:sym typeface="Open Sans"/>
            </a:endParaRPr>
          </a:p>
        </p:txBody>
      </p:sp>
      <p:sp>
        <p:nvSpPr>
          <p:cNvPr id="29" name="TextBox 29"/>
          <p:cNvSpPr txBox="1"/>
          <p:nvPr/>
        </p:nvSpPr>
        <p:spPr>
          <a:xfrm>
            <a:off x="9993444" y="6293280"/>
            <a:ext cx="6993616" cy="2978785"/>
          </a:xfrm>
          <a:prstGeom prst="rect">
            <a:avLst/>
          </a:prstGeom>
        </p:spPr>
        <p:txBody>
          <a:bodyPr lIns="0" tIns="0" rIns="0" bIns="0" rtlCol="0" anchor="t">
            <a:spAutoFit/>
          </a:bodyPr>
          <a:lstStyle/>
          <a:p>
            <a:pPr marL="474981" lvl="1" indent="-237491" algn="just">
              <a:lnSpc>
                <a:spcPts val="3410"/>
              </a:lnSpc>
              <a:buFont typeface="Arial"/>
              <a:buChar char="•"/>
            </a:pPr>
            <a:r>
              <a:rPr lang="en-US" sz="2200" b="1">
                <a:solidFill>
                  <a:srgbClr val="000000"/>
                </a:solidFill>
                <a:latin typeface="Open Sans Bold"/>
                <a:ea typeface="Open Sans Bold"/>
                <a:cs typeface="Open Sans Bold"/>
                <a:sym typeface="Open Sans Bold"/>
              </a:rPr>
              <a:t>Removed duplicates and fixed missing values.</a:t>
            </a:r>
          </a:p>
          <a:p>
            <a:pPr marL="474981" lvl="1" indent="-237491" algn="just">
              <a:lnSpc>
                <a:spcPts val="3410"/>
              </a:lnSpc>
              <a:buFont typeface="Arial"/>
              <a:buChar char="•"/>
            </a:pPr>
            <a:r>
              <a:rPr lang="en-US" sz="2200" b="1">
                <a:solidFill>
                  <a:srgbClr val="000000"/>
                </a:solidFill>
                <a:latin typeface="Open Sans Bold"/>
                <a:ea typeface="Open Sans Bold"/>
                <a:cs typeface="Open Sans Bold"/>
                <a:sym typeface="Open Sans Bold"/>
              </a:rPr>
              <a:t>Encoded categorical features (Brand, Fuel Type, Transmission).</a:t>
            </a:r>
          </a:p>
          <a:p>
            <a:pPr marL="474981" lvl="1" indent="-237491" algn="just">
              <a:lnSpc>
                <a:spcPts val="3410"/>
              </a:lnSpc>
              <a:buFont typeface="Arial"/>
              <a:buChar char="•"/>
            </a:pPr>
            <a:r>
              <a:rPr lang="en-US" sz="2200" b="1">
                <a:solidFill>
                  <a:srgbClr val="000000"/>
                </a:solidFill>
                <a:latin typeface="Open Sans Bold"/>
                <a:ea typeface="Open Sans Bold"/>
                <a:cs typeface="Open Sans Bold"/>
                <a:sym typeface="Open Sans Bold"/>
              </a:rPr>
              <a:t>Removed outliers to improve model accuracy.</a:t>
            </a:r>
          </a:p>
          <a:p>
            <a:pPr marL="474981" lvl="1" indent="-237491" algn="just">
              <a:lnSpc>
                <a:spcPts val="3410"/>
              </a:lnSpc>
              <a:buFont typeface="Arial"/>
              <a:buChar char="•"/>
            </a:pPr>
            <a:r>
              <a:rPr lang="en-US" sz="2200" b="1">
                <a:solidFill>
                  <a:srgbClr val="000000"/>
                </a:solidFill>
                <a:latin typeface="Open Sans Bold"/>
                <a:ea typeface="Open Sans Bold"/>
                <a:cs typeface="Open Sans Bold"/>
                <a:sym typeface="Open Sans Bold"/>
              </a:rPr>
              <a:t>Ensures clean and reliable data for predictions.</a:t>
            </a:r>
          </a:p>
          <a:p>
            <a:pPr marL="0" lvl="0" indent="0" algn="just">
              <a:lnSpc>
                <a:spcPts val="3410"/>
              </a:lnSpc>
            </a:pPr>
            <a:endParaRPr lang="en-US" sz="2200" b="1">
              <a:solidFill>
                <a:srgbClr val="000000"/>
              </a:solidFill>
              <a:latin typeface="Open Sans Bold"/>
              <a:ea typeface="Open Sans Bold"/>
              <a:cs typeface="Open Sans Bold"/>
              <a:sym typeface="Open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IN"/>
          </a:p>
        </p:txBody>
      </p:sp>
      <p:sp>
        <p:nvSpPr>
          <p:cNvPr id="3" name="TextBox 3"/>
          <p:cNvSpPr txBox="1"/>
          <p:nvPr/>
        </p:nvSpPr>
        <p:spPr>
          <a:xfrm>
            <a:off x="-1826700" y="1883658"/>
            <a:ext cx="22075149" cy="1078221"/>
          </a:xfrm>
          <a:prstGeom prst="rect">
            <a:avLst/>
          </a:prstGeom>
        </p:spPr>
        <p:txBody>
          <a:bodyPr lIns="0" tIns="0" rIns="0" bIns="0" rtlCol="0" anchor="t">
            <a:spAutoFit/>
          </a:bodyPr>
          <a:lstStyle/>
          <a:p>
            <a:pPr algn="ctr">
              <a:lnSpc>
                <a:spcPts val="8821"/>
              </a:lnSpc>
            </a:pPr>
            <a:r>
              <a:rPr lang="en-US" sz="6301" b="1">
                <a:solidFill>
                  <a:srgbClr val="FFFFFF"/>
                </a:solidFill>
                <a:latin typeface="Garet Bold"/>
                <a:ea typeface="Garet Bold"/>
                <a:cs typeface="Garet Bold"/>
                <a:sym typeface="Garet Bold"/>
              </a:rPr>
              <a:t>EXPLORATORY DATA ANALYSIS (EDA)</a:t>
            </a:r>
          </a:p>
        </p:txBody>
      </p:sp>
      <p:sp>
        <p:nvSpPr>
          <p:cNvPr id="4" name="TextBox 4"/>
          <p:cNvSpPr txBox="1"/>
          <p:nvPr/>
        </p:nvSpPr>
        <p:spPr>
          <a:xfrm>
            <a:off x="2756779" y="4408182"/>
            <a:ext cx="12908192" cy="4336768"/>
          </a:xfrm>
          <a:prstGeom prst="rect">
            <a:avLst/>
          </a:prstGeom>
        </p:spPr>
        <p:txBody>
          <a:bodyPr lIns="0" tIns="0" rIns="0" bIns="0" rtlCol="0" anchor="t">
            <a:spAutoFit/>
          </a:bodyPr>
          <a:lstStyle/>
          <a:p>
            <a:pPr marL="0" lvl="0" indent="0" algn="ctr">
              <a:lnSpc>
                <a:spcPts val="4999"/>
              </a:lnSpc>
            </a:pPr>
            <a:r>
              <a:rPr lang="en-US" sz="2499">
                <a:solidFill>
                  <a:srgbClr val="FFFFFF"/>
                </a:solidFill>
                <a:latin typeface="Open Sans"/>
                <a:ea typeface="Open Sans"/>
                <a:cs typeface="Open Sans"/>
                <a:sym typeface="Open Sans"/>
              </a:rPr>
              <a:t>Exploratory Data Analysis (EDA) is a critical step in understanding the dataset and uncovering hidden patterns or anomalies. In this project, we analyzed distributions of features such as brand, year, mileage, engine, and fuel type to identify trends affecting car prices. Correlation analysis was performed to determine which features have the strongest relationships with the target variable, price. EDA provides insights that guide feature selection and model development, ensuring that the machine learning models are trained on meaningful data.</a:t>
            </a:r>
          </a:p>
        </p:txBody>
      </p:sp>
      <p:sp>
        <p:nvSpPr>
          <p:cNvPr id="5" name="AutoShape 5"/>
          <p:cNvSpPr/>
          <p:nvPr/>
        </p:nvSpPr>
        <p:spPr>
          <a:xfrm>
            <a:off x="8488950" y="3780280"/>
            <a:ext cx="1310100" cy="0"/>
          </a:xfrm>
          <a:prstGeom prst="line">
            <a:avLst/>
          </a:prstGeom>
          <a:ln w="95250" cap="flat">
            <a:solidFill>
              <a:srgbClr val="FFFFFF"/>
            </a:solidFill>
            <a:prstDash val="solid"/>
            <a:headEnd type="none" w="sm" len="sm"/>
            <a:tailEnd type="none" w="sm" len="sm"/>
          </a:ln>
        </p:spPr>
        <p:txBody>
          <a:bodyPr/>
          <a:lstStyle/>
          <a:p>
            <a:endParaRPr lang="en-IN"/>
          </a:p>
        </p:txBody>
      </p:sp>
      <p:grpSp>
        <p:nvGrpSpPr>
          <p:cNvPr id="6" name="Group 6"/>
          <p:cNvGrpSpPr/>
          <p:nvPr/>
        </p:nvGrpSpPr>
        <p:grpSpPr>
          <a:xfrm>
            <a:off x="15664971" y="-782737"/>
            <a:ext cx="3744615" cy="37446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I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55020" y="7356528"/>
            <a:ext cx="2350854" cy="235085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1593" y="5314950"/>
            <a:ext cx="16484814" cy="1696142"/>
          </a:xfrm>
          <a:custGeom>
            <a:avLst/>
            <a:gdLst/>
            <a:ahLst/>
            <a:cxnLst/>
            <a:rect l="l" t="t" r="r" b="b"/>
            <a:pathLst>
              <a:path w="16484814" h="1696142">
                <a:moveTo>
                  <a:pt x="0" y="0"/>
                </a:moveTo>
                <a:lnTo>
                  <a:pt x="16484814" y="0"/>
                </a:lnTo>
                <a:lnTo>
                  <a:pt x="16484814" y="1696142"/>
                </a:lnTo>
                <a:lnTo>
                  <a:pt x="0" y="1696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0" y="0"/>
            <a:ext cx="18288000" cy="2227431"/>
            <a:chOff x="0" y="0"/>
            <a:chExt cx="4816593" cy="586648"/>
          </a:xfrm>
        </p:grpSpPr>
        <p:sp>
          <p:nvSpPr>
            <p:cNvPr id="4" name="Freeform 4"/>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txBody>
            <a:bodyPr/>
            <a:lstStyle/>
            <a:p>
              <a:endParaRPr lang="en-IN"/>
            </a:p>
          </p:txBody>
        </p:sp>
        <p:sp>
          <p:nvSpPr>
            <p:cNvPr id="5" name="TextBox 5"/>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90081" y="285093"/>
            <a:ext cx="5032323" cy="1739860"/>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FEATURE ENGINEERING</a:t>
            </a:r>
          </a:p>
        </p:txBody>
      </p:sp>
      <p:sp>
        <p:nvSpPr>
          <p:cNvPr id="7" name="AutoShape 7"/>
          <p:cNvSpPr/>
          <p:nvPr/>
        </p:nvSpPr>
        <p:spPr>
          <a:xfrm>
            <a:off x="5488910" y="442204"/>
            <a:ext cx="0" cy="1417611"/>
          </a:xfrm>
          <a:prstGeom prst="line">
            <a:avLst/>
          </a:prstGeom>
          <a:ln w="38100" cap="flat">
            <a:solidFill>
              <a:srgbClr val="FFFFFF"/>
            </a:solidFill>
            <a:prstDash val="solid"/>
            <a:headEnd type="none" w="sm" len="sm"/>
            <a:tailEnd type="none" w="sm" len="sm"/>
          </a:ln>
        </p:spPr>
        <p:txBody>
          <a:bodyPr/>
          <a:lstStyle/>
          <a:p>
            <a:endParaRPr lang="en-IN"/>
          </a:p>
        </p:txBody>
      </p:sp>
      <p:sp>
        <p:nvSpPr>
          <p:cNvPr id="8" name="AutoShape 8"/>
          <p:cNvSpPr/>
          <p:nvPr/>
        </p:nvSpPr>
        <p:spPr>
          <a:xfrm>
            <a:off x="2713569" y="7011092"/>
            <a:ext cx="0" cy="2713937"/>
          </a:xfrm>
          <a:prstGeom prst="line">
            <a:avLst/>
          </a:prstGeom>
          <a:ln w="47625" cap="flat">
            <a:solidFill>
              <a:srgbClr val="0345E4"/>
            </a:solidFill>
            <a:prstDash val="solid"/>
            <a:headEnd type="none" w="sm" len="sm"/>
            <a:tailEnd type="oval" w="lg" len="lg"/>
          </a:ln>
        </p:spPr>
        <p:txBody>
          <a:bodyPr/>
          <a:lstStyle/>
          <a:p>
            <a:endParaRPr lang="en-IN"/>
          </a:p>
        </p:txBody>
      </p:sp>
      <p:sp>
        <p:nvSpPr>
          <p:cNvPr id="9" name="AutoShape 9"/>
          <p:cNvSpPr/>
          <p:nvPr/>
        </p:nvSpPr>
        <p:spPr>
          <a:xfrm flipV="1">
            <a:off x="5975988" y="2760081"/>
            <a:ext cx="0" cy="2583444"/>
          </a:xfrm>
          <a:prstGeom prst="line">
            <a:avLst/>
          </a:prstGeom>
          <a:ln w="47625" cap="flat">
            <a:solidFill>
              <a:srgbClr val="000000"/>
            </a:solidFill>
            <a:prstDash val="solid"/>
            <a:headEnd type="none" w="sm" len="sm"/>
            <a:tailEnd type="oval" w="lg" len="lg"/>
          </a:ln>
        </p:spPr>
        <p:txBody>
          <a:bodyPr/>
          <a:lstStyle/>
          <a:p>
            <a:endParaRPr lang="en-IN"/>
          </a:p>
        </p:txBody>
      </p:sp>
      <p:sp>
        <p:nvSpPr>
          <p:cNvPr id="10" name="AutoShape 10"/>
          <p:cNvSpPr/>
          <p:nvPr/>
        </p:nvSpPr>
        <p:spPr>
          <a:xfrm flipV="1">
            <a:off x="12343162" y="2760081"/>
            <a:ext cx="0" cy="2583444"/>
          </a:xfrm>
          <a:prstGeom prst="line">
            <a:avLst/>
          </a:prstGeom>
          <a:ln w="47625" cap="flat">
            <a:solidFill>
              <a:srgbClr val="000000"/>
            </a:solidFill>
            <a:prstDash val="solid"/>
            <a:headEnd type="none" w="sm" len="sm"/>
            <a:tailEnd type="oval" w="lg" len="lg"/>
          </a:ln>
        </p:spPr>
        <p:txBody>
          <a:bodyPr/>
          <a:lstStyle/>
          <a:p>
            <a:endParaRPr lang="en-IN"/>
          </a:p>
        </p:txBody>
      </p:sp>
      <p:sp>
        <p:nvSpPr>
          <p:cNvPr id="11" name="AutoShape 11"/>
          <p:cNvSpPr/>
          <p:nvPr/>
        </p:nvSpPr>
        <p:spPr>
          <a:xfrm>
            <a:off x="9038429" y="7011092"/>
            <a:ext cx="0" cy="2713937"/>
          </a:xfrm>
          <a:prstGeom prst="line">
            <a:avLst/>
          </a:prstGeom>
          <a:ln w="47625" cap="flat">
            <a:solidFill>
              <a:srgbClr val="0345E4"/>
            </a:solidFill>
            <a:prstDash val="solid"/>
            <a:headEnd type="none" w="sm" len="sm"/>
            <a:tailEnd type="oval" w="lg" len="lg"/>
          </a:ln>
        </p:spPr>
        <p:txBody>
          <a:bodyPr/>
          <a:lstStyle/>
          <a:p>
            <a:endParaRPr lang="en-IN"/>
          </a:p>
        </p:txBody>
      </p:sp>
      <p:grpSp>
        <p:nvGrpSpPr>
          <p:cNvPr id="12" name="Group 12"/>
          <p:cNvGrpSpPr/>
          <p:nvPr/>
        </p:nvGrpSpPr>
        <p:grpSpPr>
          <a:xfrm rot="5400000">
            <a:off x="901593" y="2672654"/>
            <a:ext cx="1479329" cy="1479329"/>
            <a:chOff x="0" y="0"/>
            <a:chExt cx="812800" cy="812800"/>
          </a:xfrm>
        </p:grpSpPr>
        <p:sp>
          <p:nvSpPr>
            <p:cNvPr id="13" name="Freeform 13"/>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txBody>
            <a:bodyPr/>
            <a:lstStyle/>
            <a:p>
              <a:endParaRPr lang="en-IN"/>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916531" y="3551900"/>
            <a:ext cx="771724" cy="7717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en-IN"/>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287059" y="8247665"/>
            <a:ext cx="2954728" cy="295472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IN"/>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663085" y="229161"/>
            <a:ext cx="9463685" cy="1692910"/>
          </a:xfrm>
          <a:prstGeom prst="rect">
            <a:avLst/>
          </a:prstGeom>
        </p:spPr>
        <p:txBody>
          <a:bodyPr lIns="0" tIns="0" rIns="0" bIns="0" rtlCol="0" anchor="t">
            <a:spAutoFit/>
          </a:bodyPr>
          <a:lstStyle/>
          <a:p>
            <a:pPr marL="0" lvl="0" indent="0" algn="just">
              <a:lnSpc>
                <a:spcPts val="3410"/>
              </a:lnSpc>
            </a:pPr>
            <a:r>
              <a:rPr lang="en-US" sz="2200">
                <a:solidFill>
                  <a:srgbClr val="FFFFFF"/>
                </a:solidFill>
                <a:latin typeface="Open Sans"/>
                <a:ea typeface="Open Sans"/>
                <a:cs typeface="Open Sans"/>
                <a:sym typeface="Open Sans"/>
              </a:rPr>
              <a:t>Feature engineering is the process of creating new meaningful variables and improving existing ones from raw data so that machine learning models can learn patterns more effectively. It helps increase accuracy by transforming data into a more useful form.</a:t>
            </a:r>
          </a:p>
        </p:txBody>
      </p:sp>
      <p:sp>
        <p:nvSpPr>
          <p:cNvPr id="22" name="TextBox 22"/>
          <p:cNvSpPr txBox="1"/>
          <p:nvPr/>
        </p:nvSpPr>
        <p:spPr>
          <a:xfrm>
            <a:off x="1527253" y="5599974"/>
            <a:ext cx="2322003" cy="931545"/>
          </a:xfrm>
          <a:prstGeom prst="rect">
            <a:avLst/>
          </a:prstGeom>
        </p:spPr>
        <p:txBody>
          <a:bodyPr lIns="0" tIns="0" rIns="0" bIns="0" rtlCol="0" anchor="t">
            <a:spAutoFit/>
          </a:bodyPr>
          <a:lstStyle/>
          <a:p>
            <a:pPr algn="ctr">
              <a:lnSpc>
                <a:spcPts val="3779"/>
              </a:lnSpc>
            </a:pPr>
            <a:r>
              <a:rPr lang="en-US" sz="2699" b="1">
                <a:solidFill>
                  <a:srgbClr val="FFFFFF"/>
                </a:solidFill>
                <a:latin typeface="Garet Bold"/>
                <a:ea typeface="Garet Bold"/>
                <a:cs typeface="Garet Bold"/>
                <a:sym typeface="Garet Bold"/>
              </a:rPr>
              <a:t>Data collection</a:t>
            </a:r>
          </a:p>
        </p:txBody>
      </p:sp>
      <p:sp>
        <p:nvSpPr>
          <p:cNvPr id="23" name="TextBox 23"/>
          <p:cNvSpPr txBox="1"/>
          <p:nvPr/>
        </p:nvSpPr>
        <p:spPr>
          <a:xfrm>
            <a:off x="4789557" y="5599974"/>
            <a:ext cx="2372863" cy="931545"/>
          </a:xfrm>
          <a:prstGeom prst="rect">
            <a:avLst/>
          </a:prstGeom>
        </p:spPr>
        <p:txBody>
          <a:bodyPr lIns="0" tIns="0" rIns="0" bIns="0" rtlCol="0" anchor="t">
            <a:spAutoFit/>
          </a:bodyPr>
          <a:lstStyle/>
          <a:p>
            <a:pPr algn="ctr">
              <a:lnSpc>
                <a:spcPts val="3779"/>
              </a:lnSpc>
            </a:pPr>
            <a:r>
              <a:rPr lang="en-US" sz="2699" b="1">
                <a:solidFill>
                  <a:srgbClr val="FFFFFF"/>
                </a:solidFill>
                <a:latin typeface="Garet Bold"/>
                <a:ea typeface="Garet Bold"/>
                <a:cs typeface="Garet Bold"/>
                <a:sym typeface="Garet Bold"/>
              </a:rPr>
              <a:t>Feature Creation </a:t>
            </a:r>
          </a:p>
        </p:txBody>
      </p:sp>
      <p:sp>
        <p:nvSpPr>
          <p:cNvPr id="24" name="TextBox 24"/>
          <p:cNvSpPr txBox="1"/>
          <p:nvPr/>
        </p:nvSpPr>
        <p:spPr>
          <a:xfrm>
            <a:off x="8267930" y="5599974"/>
            <a:ext cx="1752139" cy="931545"/>
          </a:xfrm>
          <a:prstGeom prst="rect">
            <a:avLst/>
          </a:prstGeom>
        </p:spPr>
        <p:txBody>
          <a:bodyPr lIns="0" tIns="0" rIns="0" bIns="0" rtlCol="0" anchor="t">
            <a:spAutoFit/>
          </a:bodyPr>
          <a:lstStyle/>
          <a:p>
            <a:pPr algn="ctr">
              <a:lnSpc>
                <a:spcPts val="3779"/>
              </a:lnSpc>
            </a:pPr>
            <a:r>
              <a:rPr lang="en-US" sz="2699" b="1">
                <a:solidFill>
                  <a:srgbClr val="FFFFFF"/>
                </a:solidFill>
                <a:latin typeface="Garet Bold"/>
                <a:ea typeface="Garet Bold"/>
                <a:cs typeface="Garet Bold"/>
                <a:sym typeface="Garet Bold"/>
              </a:rPr>
              <a:t>Feature Selection</a:t>
            </a:r>
          </a:p>
        </p:txBody>
      </p:sp>
      <p:sp>
        <p:nvSpPr>
          <p:cNvPr id="25" name="TextBox 25"/>
          <p:cNvSpPr txBox="1"/>
          <p:nvPr/>
        </p:nvSpPr>
        <p:spPr>
          <a:xfrm>
            <a:off x="11118508" y="5673436"/>
            <a:ext cx="2695114" cy="931545"/>
          </a:xfrm>
          <a:prstGeom prst="rect">
            <a:avLst/>
          </a:prstGeom>
        </p:spPr>
        <p:txBody>
          <a:bodyPr lIns="0" tIns="0" rIns="0" bIns="0" rtlCol="0" anchor="t">
            <a:spAutoFit/>
          </a:bodyPr>
          <a:lstStyle/>
          <a:p>
            <a:pPr algn="ctr">
              <a:lnSpc>
                <a:spcPts val="3779"/>
              </a:lnSpc>
            </a:pPr>
            <a:r>
              <a:rPr lang="en-US" sz="2699" b="1">
                <a:solidFill>
                  <a:srgbClr val="FFFFFF"/>
                </a:solidFill>
                <a:latin typeface="Garet Bold"/>
                <a:ea typeface="Garet Bold"/>
                <a:cs typeface="Garet Bold"/>
                <a:sym typeface="Garet Bold"/>
              </a:rPr>
              <a:t>Testing &amp; Refinement</a:t>
            </a:r>
          </a:p>
        </p:txBody>
      </p:sp>
      <p:sp>
        <p:nvSpPr>
          <p:cNvPr id="26" name="TextBox 26"/>
          <p:cNvSpPr txBox="1"/>
          <p:nvPr/>
        </p:nvSpPr>
        <p:spPr>
          <a:xfrm>
            <a:off x="14153459" y="5688915"/>
            <a:ext cx="3039464" cy="763189"/>
          </a:xfrm>
          <a:prstGeom prst="rect">
            <a:avLst/>
          </a:prstGeom>
        </p:spPr>
        <p:txBody>
          <a:bodyPr lIns="0" tIns="0" rIns="0" bIns="0" rtlCol="0" anchor="t">
            <a:spAutoFit/>
          </a:bodyPr>
          <a:lstStyle/>
          <a:p>
            <a:pPr algn="ctr">
              <a:lnSpc>
                <a:spcPts val="3080"/>
              </a:lnSpc>
            </a:pPr>
            <a:r>
              <a:rPr lang="en-US" sz="2200" b="1">
                <a:solidFill>
                  <a:srgbClr val="FFFFFF"/>
                </a:solidFill>
                <a:latin typeface="Garet Bold"/>
                <a:ea typeface="Garet Bold"/>
                <a:cs typeface="Garet Bold"/>
                <a:sym typeface="Garet Bold"/>
              </a:rPr>
              <a:t>FUTURE ENHANCEMENTS</a:t>
            </a:r>
          </a:p>
        </p:txBody>
      </p:sp>
      <p:sp>
        <p:nvSpPr>
          <p:cNvPr id="27" name="TextBox 27"/>
          <p:cNvSpPr txBox="1"/>
          <p:nvPr/>
        </p:nvSpPr>
        <p:spPr>
          <a:xfrm>
            <a:off x="3006242" y="8431534"/>
            <a:ext cx="4444136" cy="855264"/>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Gathered CarDekho 50,000 car listings.</a:t>
            </a:r>
          </a:p>
        </p:txBody>
      </p:sp>
      <p:sp>
        <p:nvSpPr>
          <p:cNvPr id="28" name="TextBox 28"/>
          <p:cNvSpPr txBox="1"/>
          <p:nvPr/>
        </p:nvSpPr>
        <p:spPr>
          <a:xfrm>
            <a:off x="6319257" y="3528607"/>
            <a:ext cx="5075670" cy="1293374"/>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Created new meaningful features such as car age to improve model learning.</a:t>
            </a:r>
          </a:p>
        </p:txBody>
      </p:sp>
      <p:sp>
        <p:nvSpPr>
          <p:cNvPr id="29" name="TextBox 29"/>
          <p:cNvSpPr txBox="1"/>
          <p:nvPr/>
        </p:nvSpPr>
        <p:spPr>
          <a:xfrm>
            <a:off x="12686431" y="3528607"/>
            <a:ext cx="4444136" cy="1293374"/>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Tested the refined dataset to evaluate model performance and accuracy.</a:t>
            </a:r>
          </a:p>
        </p:txBody>
      </p:sp>
      <p:sp>
        <p:nvSpPr>
          <p:cNvPr id="30" name="TextBox 30"/>
          <p:cNvSpPr txBox="1"/>
          <p:nvPr/>
        </p:nvSpPr>
        <p:spPr>
          <a:xfrm>
            <a:off x="9331102" y="8431534"/>
            <a:ext cx="6269926" cy="1731484"/>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Selected the most important features that strongly affect car price.</a:t>
            </a:r>
          </a:p>
          <a:p>
            <a:pPr marL="0" lvl="0" indent="0" algn="just">
              <a:lnSpc>
                <a:spcPts val="3450"/>
              </a:lnSpc>
            </a:pPr>
            <a:endParaRPr lang="en-US" sz="2300">
              <a:solidFill>
                <a:srgbClr val="000000"/>
              </a:solidFill>
              <a:latin typeface="Open Sans"/>
              <a:ea typeface="Open Sans"/>
              <a:cs typeface="Open Sans"/>
              <a:sym typeface="Open Sans"/>
            </a:endParaRPr>
          </a:p>
          <a:p>
            <a:pPr marL="0" lvl="0" indent="0" algn="just">
              <a:lnSpc>
                <a:spcPts val="3450"/>
              </a:lnSpc>
            </a:pPr>
            <a:endParaRPr lang="en-US" sz="2300">
              <a:solidFill>
                <a:srgbClr val="000000"/>
              </a:solidFill>
              <a:latin typeface="Open Sans"/>
              <a:ea typeface="Open Sans"/>
              <a:cs typeface="Open Sans"/>
              <a:sym typeface="Open Sans"/>
            </a:endParaRPr>
          </a:p>
        </p:txBody>
      </p:sp>
      <p:sp>
        <p:nvSpPr>
          <p:cNvPr id="31" name="TextBox 31"/>
          <p:cNvSpPr txBox="1"/>
          <p:nvPr/>
        </p:nvSpPr>
        <p:spPr>
          <a:xfrm>
            <a:off x="3006242" y="7978725"/>
            <a:ext cx="4444136" cy="396280"/>
          </a:xfrm>
          <a:prstGeom prst="rect">
            <a:avLst/>
          </a:prstGeom>
        </p:spPr>
        <p:txBody>
          <a:bodyPr lIns="0" tIns="0" rIns="0" bIns="0" rtlCol="0" anchor="t">
            <a:spAutoFit/>
          </a:bodyPr>
          <a:lstStyle/>
          <a:p>
            <a:pPr algn="l">
              <a:lnSpc>
                <a:spcPts val="3359"/>
              </a:lnSpc>
            </a:pPr>
            <a:r>
              <a:rPr lang="en-US" sz="2400" b="1">
                <a:solidFill>
                  <a:srgbClr val="000000"/>
                </a:solidFill>
                <a:latin typeface="Garet Ultra-Bold"/>
                <a:ea typeface="Garet Ultra-Bold"/>
                <a:cs typeface="Garet Ultra-Bold"/>
                <a:sym typeface="Garet Ultra-Bold"/>
              </a:rPr>
              <a:t>Data Collection</a:t>
            </a:r>
          </a:p>
        </p:txBody>
      </p:sp>
      <p:sp>
        <p:nvSpPr>
          <p:cNvPr id="32" name="TextBox 32"/>
          <p:cNvSpPr txBox="1"/>
          <p:nvPr/>
        </p:nvSpPr>
        <p:spPr>
          <a:xfrm>
            <a:off x="6319257" y="3075798"/>
            <a:ext cx="5676242" cy="396280"/>
          </a:xfrm>
          <a:prstGeom prst="rect">
            <a:avLst/>
          </a:prstGeom>
        </p:spPr>
        <p:txBody>
          <a:bodyPr lIns="0" tIns="0" rIns="0" bIns="0" rtlCol="0" anchor="t">
            <a:spAutoFit/>
          </a:bodyPr>
          <a:lstStyle/>
          <a:p>
            <a:pPr algn="l">
              <a:lnSpc>
                <a:spcPts val="3359"/>
              </a:lnSpc>
            </a:pPr>
            <a:r>
              <a:rPr lang="en-US" sz="2400" b="1">
                <a:solidFill>
                  <a:srgbClr val="000000"/>
                </a:solidFill>
                <a:latin typeface="Garet Ultra-Bold"/>
                <a:ea typeface="Garet Ultra-Bold"/>
                <a:cs typeface="Garet Ultra-Bold"/>
                <a:sym typeface="Garet Ultra-Bold"/>
              </a:rPr>
              <a:t>Feature Creation &amp; Selection</a:t>
            </a:r>
          </a:p>
        </p:txBody>
      </p:sp>
      <p:sp>
        <p:nvSpPr>
          <p:cNvPr id="33" name="TextBox 33"/>
          <p:cNvSpPr txBox="1"/>
          <p:nvPr/>
        </p:nvSpPr>
        <p:spPr>
          <a:xfrm>
            <a:off x="12686431" y="3075798"/>
            <a:ext cx="4444136" cy="396280"/>
          </a:xfrm>
          <a:prstGeom prst="rect">
            <a:avLst/>
          </a:prstGeom>
        </p:spPr>
        <p:txBody>
          <a:bodyPr lIns="0" tIns="0" rIns="0" bIns="0" rtlCol="0" anchor="t">
            <a:spAutoFit/>
          </a:bodyPr>
          <a:lstStyle/>
          <a:p>
            <a:pPr algn="l">
              <a:lnSpc>
                <a:spcPts val="3359"/>
              </a:lnSpc>
            </a:pPr>
            <a:r>
              <a:rPr lang="en-US" sz="2400" b="1">
                <a:solidFill>
                  <a:srgbClr val="000000"/>
                </a:solidFill>
                <a:latin typeface="Garet Ultra-Bold"/>
                <a:ea typeface="Garet Ultra-Bold"/>
                <a:cs typeface="Garet Ultra-Bold"/>
                <a:sym typeface="Garet Ultra-Bold"/>
              </a:rPr>
              <a:t>Testing &amp; Refinement</a:t>
            </a:r>
          </a:p>
        </p:txBody>
      </p:sp>
      <p:sp>
        <p:nvSpPr>
          <p:cNvPr id="34" name="TextBox 34"/>
          <p:cNvSpPr txBox="1"/>
          <p:nvPr/>
        </p:nvSpPr>
        <p:spPr>
          <a:xfrm>
            <a:off x="9331102" y="7978725"/>
            <a:ext cx="5952601" cy="396280"/>
          </a:xfrm>
          <a:prstGeom prst="rect">
            <a:avLst/>
          </a:prstGeom>
        </p:spPr>
        <p:txBody>
          <a:bodyPr lIns="0" tIns="0" rIns="0" bIns="0" rtlCol="0" anchor="t">
            <a:spAutoFit/>
          </a:bodyPr>
          <a:lstStyle/>
          <a:p>
            <a:pPr algn="l">
              <a:lnSpc>
                <a:spcPts val="3359"/>
              </a:lnSpc>
            </a:pPr>
            <a:r>
              <a:rPr lang="en-US" sz="2400" b="1">
                <a:solidFill>
                  <a:srgbClr val="000000"/>
                </a:solidFill>
                <a:latin typeface="Garet Ultra-Bold"/>
                <a:ea typeface="Garet Ultra-Bold"/>
                <a:cs typeface="Garet Ultra-Bold"/>
                <a:sym typeface="Garet Ultra-Bold"/>
              </a:rPr>
              <a:t>Feature Selection</a:t>
            </a:r>
          </a:p>
        </p:txBody>
      </p:sp>
      <p:sp>
        <p:nvSpPr>
          <p:cNvPr id="35" name="TextBox 35"/>
          <p:cNvSpPr txBox="1"/>
          <p:nvPr/>
        </p:nvSpPr>
        <p:spPr>
          <a:xfrm>
            <a:off x="3006242" y="7537480"/>
            <a:ext cx="4444136" cy="396280"/>
          </a:xfrm>
          <a:prstGeom prst="rect">
            <a:avLst/>
          </a:prstGeom>
        </p:spPr>
        <p:txBody>
          <a:bodyPr lIns="0" tIns="0" rIns="0" bIns="0" rtlCol="0" anchor="t">
            <a:spAutoFit/>
          </a:bodyPr>
          <a:lstStyle/>
          <a:p>
            <a:pPr algn="l">
              <a:lnSpc>
                <a:spcPts val="3359"/>
              </a:lnSpc>
            </a:pPr>
            <a:r>
              <a:rPr lang="en-US" sz="2400" b="1">
                <a:solidFill>
                  <a:srgbClr val="0345E4"/>
                </a:solidFill>
                <a:latin typeface="Garet Bold"/>
                <a:ea typeface="Garet Bold"/>
                <a:cs typeface="Garet Bold"/>
                <a:sym typeface="Garet Bold"/>
              </a:rPr>
              <a:t>1st</a:t>
            </a:r>
          </a:p>
        </p:txBody>
      </p:sp>
      <p:sp>
        <p:nvSpPr>
          <p:cNvPr id="36" name="TextBox 36"/>
          <p:cNvSpPr txBox="1"/>
          <p:nvPr/>
        </p:nvSpPr>
        <p:spPr>
          <a:xfrm>
            <a:off x="6319257" y="2634554"/>
            <a:ext cx="4444136" cy="396280"/>
          </a:xfrm>
          <a:prstGeom prst="rect">
            <a:avLst/>
          </a:prstGeom>
        </p:spPr>
        <p:txBody>
          <a:bodyPr lIns="0" tIns="0" rIns="0" bIns="0" rtlCol="0" anchor="t">
            <a:spAutoFit/>
          </a:bodyPr>
          <a:lstStyle/>
          <a:p>
            <a:pPr algn="l">
              <a:lnSpc>
                <a:spcPts val="3359"/>
              </a:lnSpc>
            </a:pPr>
            <a:r>
              <a:rPr lang="en-US" sz="2400" b="1">
                <a:solidFill>
                  <a:srgbClr val="0345E4"/>
                </a:solidFill>
                <a:latin typeface="Garet Bold"/>
                <a:ea typeface="Garet Bold"/>
                <a:cs typeface="Garet Bold"/>
                <a:sym typeface="Garet Bold"/>
              </a:rPr>
              <a:t>2nd</a:t>
            </a:r>
          </a:p>
        </p:txBody>
      </p:sp>
      <p:sp>
        <p:nvSpPr>
          <p:cNvPr id="37" name="TextBox 37"/>
          <p:cNvSpPr txBox="1"/>
          <p:nvPr/>
        </p:nvSpPr>
        <p:spPr>
          <a:xfrm>
            <a:off x="12686431" y="2634554"/>
            <a:ext cx="4444136" cy="396280"/>
          </a:xfrm>
          <a:prstGeom prst="rect">
            <a:avLst/>
          </a:prstGeom>
        </p:spPr>
        <p:txBody>
          <a:bodyPr lIns="0" tIns="0" rIns="0" bIns="0" rtlCol="0" anchor="t">
            <a:spAutoFit/>
          </a:bodyPr>
          <a:lstStyle/>
          <a:p>
            <a:pPr algn="l">
              <a:lnSpc>
                <a:spcPts val="3359"/>
              </a:lnSpc>
            </a:pPr>
            <a:r>
              <a:rPr lang="en-US" sz="2400" b="1">
                <a:solidFill>
                  <a:srgbClr val="0345E4"/>
                </a:solidFill>
                <a:latin typeface="Garet Bold"/>
                <a:ea typeface="Garet Bold"/>
                <a:cs typeface="Garet Bold"/>
                <a:sym typeface="Garet Bold"/>
              </a:rPr>
              <a:t>4th</a:t>
            </a:r>
          </a:p>
        </p:txBody>
      </p:sp>
      <p:sp>
        <p:nvSpPr>
          <p:cNvPr id="38" name="TextBox 38"/>
          <p:cNvSpPr txBox="1"/>
          <p:nvPr/>
        </p:nvSpPr>
        <p:spPr>
          <a:xfrm>
            <a:off x="9331102" y="7537480"/>
            <a:ext cx="4444136" cy="396280"/>
          </a:xfrm>
          <a:prstGeom prst="rect">
            <a:avLst/>
          </a:prstGeom>
        </p:spPr>
        <p:txBody>
          <a:bodyPr lIns="0" tIns="0" rIns="0" bIns="0" rtlCol="0" anchor="t">
            <a:spAutoFit/>
          </a:bodyPr>
          <a:lstStyle/>
          <a:p>
            <a:pPr algn="l">
              <a:lnSpc>
                <a:spcPts val="3359"/>
              </a:lnSpc>
            </a:pPr>
            <a:r>
              <a:rPr lang="en-US" sz="2400" b="1">
                <a:solidFill>
                  <a:srgbClr val="0345E4"/>
                </a:solidFill>
                <a:latin typeface="Garet Bold"/>
                <a:ea typeface="Garet Bold"/>
                <a:cs typeface="Garet Bold"/>
                <a:sym typeface="Garet Bold"/>
              </a:rPr>
              <a:t>3rd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4034" y="0"/>
            <a:ext cx="5833966" cy="10287000"/>
            <a:chOff x="0" y="0"/>
            <a:chExt cx="4609553" cy="8128000"/>
          </a:xfrm>
        </p:grpSpPr>
        <p:sp>
          <p:nvSpPr>
            <p:cNvPr id="3" name="Freeform 3"/>
            <p:cNvSpPr/>
            <p:nvPr/>
          </p:nvSpPr>
          <p:spPr>
            <a:xfrm>
              <a:off x="0" y="0"/>
              <a:ext cx="4609553" cy="8128000"/>
            </a:xfrm>
            <a:custGeom>
              <a:avLst/>
              <a:gdLst/>
              <a:ahLst/>
              <a:cxnLst/>
              <a:rect l="l" t="t" r="r" b="b"/>
              <a:pathLst>
                <a:path w="4609553" h="8128000">
                  <a:moveTo>
                    <a:pt x="0" y="0"/>
                  </a:moveTo>
                  <a:lnTo>
                    <a:pt x="4609553" y="0"/>
                  </a:lnTo>
                  <a:lnTo>
                    <a:pt x="4609553" y="8128000"/>
                  </a:lnTo>
                  <a:lnTo>
                    <a:pt x="0" y="8128000"/>
                  </a:lnTo>
                  <a:close/>
                </a:path>
              </a:pathLst>
            </a:custGeom>
            <a:solidFill>
              <a:srgbClr val="F6F6F6"/>
            </a:solidFill>
          </p:spPr>
          <p:txBody>
            <a:bodyPr/>
            <a:lstStyle/>
            <a:p>
              <a:endParaRPr lang="en-IN"/>
            </a:p>
          </p:txBody>
        </p:sp>
        <p:sp>
          <p:nvSpPr>
            <p:cNvPr id="4" name="TextBox 4"/>
            <p:cNvSpPr txBox="1"/>
            <p:nvPr/>
          </p:nvSpPr>
          <p:spPr>
            <a:xfrm>
              <a:off x="0" y="-38100"/>
              <a:ext cx="4609553" cy="81661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551064" y="5997897"/>
            <a:ext cx="17185873" cy="47625"/>
          </a:xfrm>
          <a:prstGeom prst="line">
            <a:avLst/>
          </a:prstGeom>
          <a:ln w="47625" cap="flat">
            <a:solidFill>
              <a:srgbClr val="000000">
                <a:alpha val="29804"/>
              </a:srgbClr>
            </a:solidFill>
            <a:prstDash val="solid"/>
            <a:headEnd type="none" w="sm" len="sm"/>
            <a:tailEnd type="none" w="sm" len="sm"/>
          </a:ln>
        </p:spPr>
        <p:txBody>
          <a:bodyPr/>
          <a:lstStyle/>
          <a:p>
            <a:endParaRPr lang="en-IN"/>
          </a:p>
        </p:txBody>
      </p:sp>
      <p:sp>
        <p:nvSpPr>
          <p:cNvPr id="6" name="AutoShape 6"/>
          <p:cNvSpPr/>
          <p:nvPr/>
        </p:nvSpPr>
        <p:spPr>
          <a:xfrm flipH="1">
            <a:off x="9144000" y="2400860"/>
            <a:ext cx="0" cy="7222650"/>
          </a:xfrm>
          <a:prstGeom prst="line">
            <a:avLst/>
          </a:prstGeom>
          <a:ln w="47625" cap="flat">
            <a:solidFill>
              <a:srgbClr val="000000">
                <a:alpha val="29804"/>
              </a:srgbClr>
            </a:solidFill>
            <a:prstDash val="solid"/>
            <a:headEnd type="none" w="sm" len="sm"/>
            <a:tailEnd type="none" w="sm" len="sm"/>
          </a:ln>
        </p:spPr>
        <p:txBody>
          <a:bodyPr/>
          <a:lstStyle/>
          <a:p>
            <a:endParaRPr lang="en-IN"/>
          </a:p>
        </p:txBody>
      </p:sp>
      <p:sp>
        <p:nvSpPr>
          <p:cNvPr id="7" name="AutoShape 7"/>
          <p:cNvSpPr/>
          <p:nvPr/>
        </p:nvSpPr>
        <p:spPr>
          <a:xfrm>
            <a:off x="551064" y="1522485"/>
            <a:ext cx="1310100" cy="0"/>
          </a:xfrm>
          <a:prstGeom prst="line">
            <a:avLst/>
          </a:prstGeom>
          <a:ln w="95250" cap="flat">
            <a:solidFill>
              <a:srgbClr val="0345E4"/>
            </a:solidFill>
            <a:prstDash val="solid"/>
            <a:headEnd type="none" w="sm" len="sm"/>
            <a:tailEnd type="none" w="sm" len="sm"/>
          </a:ln>
        </p:spPr>
        <p:txBody>
          <a:bodyPr/>
          <a:lstStyle/>
          <a:p>
            <a:endParaRPr lang="en-IN"/>
          </a:p>
        </p:txBody>
      </p:sp>
      <p:grpSp>
        <p:nvGrpSpPr>
          <p:cNvPr id="8" name="Group 8"/>
          <p:cNvGrpSpPr/>
          <p:nvPr/>
        </p:nvGrpSpPr>
        <p:grpSpPr>
          <a:xfrm>
            <a:off x="1432799" y="2400860"/>
            <a:ext cx="4316989" cy="669452"/>
            <a:chOff x="0" y="0"/>
            <a:chExt cx="2746403" cy="425895"/>
          </a:xfrm>
        </p:grpSpPr>
        <p:sp>
          <p:nvSpPr>
            <p:cNvPr id="9" name="Freeform 9"/>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en-IN"/>
            </a:p>
          </p:txBody>
        </p:sp>
        <p:sp>
          <p:nvSpPr>
            <p:cNvPr id="10" name="TextBox 10"/>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1. Purpose of Splitting</a:t>
              </a:r>
            </a:p>
          </p:txBody>
        </p:sp>
      </p:grpSp>
      <p:grpSp>
        <p:nvGrpSpPr>
          <p:cNvPr id="11" name="Group 11"/>
          <p:cNvGrpSpPr/>
          <p:nvPr/>
        </p:nvGrpSpPr>
        <p:grpSpPr>
          <a:xfrm>
            <a:off x="1432799" y="6643833"/>
            <a:ext cx="4316989" cy="669452"/>
            <a:chOff x="0" y="0"/>
            <a:chExt cx="2746403" cy="425895"/>
          </a:xfrm>
        </p:grpSpPr>
        <p:sp>
          <p:nvSpPr>
            <p:cNvPr id="12" name="Freeform 12"/>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txBody>
            <a:bodyPr/>
            <a:lstStyle/>
            <a:p>
              <a:endParaRPr lang="en-IN"/>
            </a:p>
          </p:txBody>
        </p:sp>
        <p:sp>
          <p:nvSpPr>
            <p:cNvPr id="13" name="TextBox 13"/>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3. Testing Set (20%)</a:t>
              </a:r>
            </a:p>
          </p:txBody>
        </p:sp>
      </p:grpSp>
      <p:grpSp>
        <p:nvGrpSpPr>
          <p:cNvPr id="14" name="Group 14"/>
          <p:cNvGrpSpPr/>
          <p:nvPr/>
        </p:nvGrpSpPr>
        <p:grpSpPr>
          <a:xfrm>
            <a:off x="10563822" y="2400860"/>
            <a:ext cx="4316989" cy="669452"/>
            <a:chOff x="0" y="0"/>
            <a:chExt cx="2746403" cy="425895"/>
          </a:xfrm>
        </p:grpSpPr>
        <p:sp>
          <p:nvSpPr>
            <p:cNvPr id="15" name="Freeform 15"/>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txBody>
            <a:bodyPr/>
            <a:lstStyle/>
            <a:p>
              <a:endParaRPr lang="en-IN"/>
            </a:p>
          </p:txBody>
        </p:sp>
        <p:sp>
          <p:nvSpPr>
            <p:cNvPr id="16" name="TextBox 16"/>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2. Training Set (80%)</a:t>
              </a:r>
            </a:p>
          </p:txBody>
        </p:sp>
      </p:grpSp>
      <p:grpSp>
        <p:nvGrpSpPr>
          <p:cNvPr id="17" name="Group 17"/>
          <p:cNvGrpSpPr/>
          <p:nvPr/>
        </p:nvGrpSpPr>
        <p:grpSpPr>
          <a:xfrm>
            <a:off x="10563822" y="6643833"/>
            <a:ext cx="4807195" cy="669452"/>
            <a:chOff x="0" y="0"/>
            <a:chExt cx="3058265" cy="425895"/>
          </a:xfrm>
        </p:grpSpPr>
        <p:sp>
          <p:nvSpPr>
            <p:cNvPr id="18" name="Freeform 18"/>
            <p:cNvSpPr/>
            <p:nvPr/>
          </p:nvSpPr>
          <p:spPr>
            <a:xfrm>
              <a:off x="0" y="0"/>
              <a:ext cx="3058265" cy="425895"/>
            </a:xfrm>
            <a:custGeom>
              <a:avLst/>
              <a:gdLst/>
              <a:ahLst/>
              <a:cxnLst/>
              <a:rect l="l" t="t" r="r" b="b"/>
              <a:pathLst>
                <a:path w="3058265" h="425895">
                  <a:moveTo>
                    <a:pt x="2855065" y="0"/>
                  </a:moveTo>
                  <a:cubicBezTo>
                    <a:pt x="2967289" y="0"/>
                    <a:pt x="3058265" y="95340"/>
                    <a:pt x="3058265" y="212948"/>
                  </a:cubicBezTo>
                  <a:cubicBezTo>
                    <a:pt x="3058265" y="330556"/>
                    <a:pt x="2967289" y="425895"/>
                    <a:pt x="2855065"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en-IN"/>
            </a:p>
          </p:txBody>
        </p:sp>
        <p:sp>
          <p:nvSpPr>
            <p:cNvPr id="19" name="TextBox 19"/>
            <p:cNvSpPr txBox="1"/>
            <p:nvPr/>
          </p:nvSpPr>
          <p:spPr>
            <a:xfrm>
              <a:off x="0" y="-47625"/>
              <a:ext cx="3058265"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4. Importance of Splitting</a:t>
              </a:r>
            </a:p>
          </p:txBody>
        </p:sp>
      </p:grpSp>
      <p:sp>
        <p:nvSpPr>
          <p:cNvPr id="20" name="TextBox 20"/>
          <p:cNvSpPr txBox="1"/>
          <p:nvPr/>
        </p:nvSpPr>
        <p:spPr>
          <a:xfrm>
            <a:off x="512964" y="373134"/>
            <a:ext cx="10769833" cy="854056"/>
          </a:xfrm>
          <a:prstGeom prst="rect">
            <a:avLst/>
          </a:prstGeom>
        </p:spPr>
        <p:txBody>
          <a:bodyPr lIns="0" tIns="0" rIns="0" bIns="0" rtlCol="0" anchor="t">
            <a:spAutoFit/>
          </a:bodyPr>
          <a:lstStyle/>
          <a:p>
            <a:pPr algn="l">
              <a:lnSpc>
                <a:spcPts val="6999"/>
              </a:lnSpc>
            </a:pPr>
            <a:r>
              <a:rPr lang="en-US" sz="4999" b="1" spc="99">
                <a:solidFill>
                  <a:srgbClr val="000000"/>
                </a:solidFill>
                <a:latin typeface="Garet Bold"/>
                <a:ea typeface="Garet Bold"/>
                <a:cs typeface="Garet Bold"/>
                <a:sym typeface="Garet Bold"/>
              </a:rPr>
              <a:t>TRAIN- TEST SPLIT</a:t>
            </a:r>
          </a:p>
        </p:txBody>
      </p:sp>
      <p:sp>
        <p:nvSpPr>
          <p:cNvPr id="21" name="TextBox 21"/>
          <p:cNvSpPr txBox="1"/>
          <p:nvPr/>
        </p:nvSpPr>
        <p:spPr>
          <a:xfrm>
            <a:off x="763347" y="3404074"/>
            <a:ext cx="7629377" cy="1731484"/>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Train-test split helps evaluate the true performance of a model by separating learning data from evaluation data. This ensures predictions are tested on unseen examples.</a:t>
            </a:r>
          </a:p>
        </p:txBody>
      </p:sp>
      <p:grpSp>
        <p:nvGrpSpPr>
          <p:cNvPr id="22" name="Group 22"/>
          <p:cNvGrpSpPr/>
          <p:nvPr/>
        </p:nvGrpSpPr>
        <p:grpSpPr>
          <a:xfrm>
            <a:off x="763347" y="2400860"/>
            <a:ext cx="669452" cy="66945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IN"/>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894370" y="2400860"/>
            <a:ext cx="669452" cy="66945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IN"/>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63347" y="6643833"/>
            <a:ext cx="669452" cy="66945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IN"/>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9894370" y="6643833"/>
            <a:ext cx="669452" cy="66945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IN"/>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763347" y="7528384"/>
            <a:ext cx="7629377" cy="2169593"/>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The testing set remains untouched during training and is used only for final evaluation. It checks how accurately the model can predict prices for new car listings.</a:t>
            </a:r>
          </a:p>
          <a:p>
            <a:pPr marL="0" lvl="0" indent="0" algn="just">
              <a:lnSpc>
                <a:spcPts val="3450"/>
              </a:lnSpc>
            </a:pPr>
            <a:endParaRPr lang="en-US" sz="2300">
              <a:solidFill>
                <a:srgbClr val="000000"/>
              </a:solidFill>
              <a:latin typeface="Open Sans"/>
              <a:ea typeface="Open Sans"/>
              <a:cs typeface="Open Sans"/>
              <a:sym typeface="Open Sans"/>
            </a:endParaRPr>
          </a:p>
        </p:txBody>
      </p:sp>
      <p:sp>
        <p:nvSpPr>
          <p:cNvPr id="35" name="TextBox 35"/>
          <p:cNvSpPr txBox="1"/>
          <p:nvPr/>
        </p:nvSpPr>
        <p:spPr>
          <a:xfrm>
            <a:off x="9894370" y="3285411"/>
            <a:ext cx="7629377" cy="1731484"/>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The training set contains the majority of the data and is used to teach the model patterns such as how features like mileage, age, or brand affect car price. It forms the foundation of the model’s learning.</a:t>
            </a:r>
          </a:p>
        </p:txBody>
      </p:sp>
      <p:sp>
        <p:nvSpPr>
          <p:cNvPr id="36" name="TextBox 36"/>
          <p:cNvSpPr txBox="1"/>
          <p:nvPr/>
        </p:nvSpPr>
        <p:spPr>
          <a:xfrm>
            <a:off x="9894370" y="7528384"/>
            <a:ext cx="7629377" cy="1293374"/>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 A proper train-test split prevents overfitting and ensures the model generalizes well. This leads to more reliable and realistic price predictions in real-world use.</a:t>
            </a:r>
          </a:p>
        </p:txBody>
      </p:sp>
      <p:grpSp>
        <p:nvGrpSpPr>
          <p:cNvPr id="37" name="Group 37"/>
          <p:cNvGrpSpPr/>
          <p:nvPr/>
        </p:nvGrpSpPr>
        <p:grpSpPr>
          <a:xfrm>
            <a:off x="8709419" y="-2174505"/>
            <a:ext cx="3744615" cy="3744615"/>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IN"/>
            </a:p>
          </p:txBody>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1484</Words>
  <Application>Microsoft Office PowerPoint</Application>
  <PresentationFormat>Custom</PresentationFormat>
  <Paragraphs>156</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Montserrat Semi-Bold</vt:lpstr>
      <vt:lpstr>Inter Bold</vt:lpstr>
      <vt:lpstr>Open Sans Medium</vt:lpstr>
      <vt:lpstr>Open Sans Bold</vt:lpstr>
      <vt:lpstr>Open Sans</vt:lpstr>
      <vt:lpstr>Garet</vt:lpstr>
      <vt:lpstr>Garet Ultra-Bold</vt:lpstr>
      <vt:lpstr>Canva Sans Bold</vt:lpstr>
      <vt:lpstr>Garet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Ppt_12301448</dc:title>
  <cp:lastModifiedBy>Prabhjot Kaur</cp:lastModifiedBy>
  <cp:revision>2</cp:revision>
  <dcterms:created xsi:type="dcterms:W3CDTF">2006-08-16T00:00:00Z</dcterms:created>
  <dcterms:modified xsi:type="dcterms:W3CDTF">2025-12-01T15:38:59Z</dcterms:modified>
  <dc:identifier>DAG6Q3RoPLQ</dc:identifier>
</cp:coreProperties>
</file>